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6" r:id="rId2"/>
    <p:sldId id="297" r:id="rId3"/>
    <p:sldId id="257" r:id="rId4"/>
    <p:sldId id="258" r:id="rId5"/>
    <p:sldId id="274" r:id="rId6"/>
    <p:sldId id="269" r:id="rId7"/>
    <p:sldId id="271" r:id="rId8"/>
    <p:sldId id="272" r:id="rId9"/>
    <p:sldId id="273" r:id="rId10"/>
    <p:sldId id="306" r:id="rId11"/>
    <p:sldId id="260" r:id="rId12"/>
    <p:sldId id="261" r:id="rId13"/>
    <p:sldId id="262" r:id="rId14"/>
    <p:sldId id="263" r:id="rId15"/>
    <p:sldId id="264" r:id="rId16"/>
    <p:sldId id="275" r:id="rId17"/>
    <p:sldId id="280" r:id="rId18"/>
    <p:sldId id="282" r:id="rId19"/>
    <p:sldId id="283" r:id="rId20"/>
    <p:sldId id="270" r:id="rId21"/>
    <p:sldId id="293" r:id="rId22"/>
    <p:sldId id="301" r:id="rId23"/>
    <p:sldId id="304" r:id="rId24"/>
    <p:sldId id="294" r:id="rId25"/>
    <p:sldId id="295" r:id="rId26"/>
    <p:sldId id="284" r:id="rId27"/>
    <p:sldId id="285" r:id="rId28"/>
    <p:sldId id="286" r:id="rId29"/>
    <p:sldId id="30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84885" autoAdjust="0"/>
  </p:normalViewPr>
  <p:slideViewPr>
    <p:cSldViewPr>
      <p:cViewPr varScale="1">
        <p:scale>
          <a:sx n="56" d="100"/>
          <a:sy n="56" d="100"/>
        </p:scale>
        <p:origin x="1592"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F03319-C6FB-4D8C-BF07-CD60E854D7E5}"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en-US"/>
        </a:p>
      </dgm:t>
    </dgm:pt>
    <dgm:pt modelId="{B868569F-E528-4EBB-A443-50BD692334E1}">
      <dgm:prSet phldrT="[Text]"/>
      <dgm:spPr/>
      <dgm:t>
        <a:bodyPr/>
        <a:lstStyle/>
        <a:p>
          <a:r>
            <a:rPr lang="en-US" dirty="0"/>
            <a:t>Reduce the impact of </a:t>
          </a:r>
          <a:r>
            <a:rPr lang="en-US" u="sng" dirty="0"/>
            <a:t>change</a:t>
          </a:r>
        </a:p>
      </dgm:t>
    </dgm:pt>
    <dgm:pt modelId="{D95400B6-2EE5-4519-8436-A9551A16CC58}" type="parTrans" cxnId="{720279B0-E2C6-4D76-9541-E468D8C2AA50}">
      <dgm:prSet/>
      <dgm:spPr/>
      <dgm:t>
        <a:bodyPr/>
        <a:lstStyle/>
        <a:p>
          <a:endParaRPr lang="en-US"/>
        </a:p>
      </dgm:t>
    </dgm:pt>
    <dgm:pt modelId="{2C7F83E9-8871-4FA1-A7D7-0B5ACB6DEAA2}" type="sibTrans" cxnId="{720279B0-E2C6-4D76-9541-E468D8C2AA50}">
      <dgm:prSet/>
      <dgm:spPr/>
      <dgm:t>
        <a:bodyPr/>
        <a:lstStyle/>
        <a:p>
          <a:endParaRPr lang="en-US"/>
        </a:p>
      </dgm:t>
    </dgm:pt>
    <dgm:pt modelId="{DBDFE683-604D-41A0-A912-206AF49DA050}">
      <dgm:prSet phldrT="[Text]"/>
      <dgm:spPr/>
      <dgm:t>
        <a:bodyPr/>
        <a:lstStyle/>
        <a:p>
          <a:r>
            <a:rPr lang="en-US" dirty="0"/>
            <a:t>Minimize </a:t>
          </a:r>
          <a:r>
            <a:rPr lang="en-US" u="sng" dirty="0"/>
            <a:t>overlapping</a:t>
          </a:r>
          <a:r>
            <a:rPr lang="en-US" dirty="0"/>
            <a:t> and waste</a:t>
          </a:r>
        </a:p>
      </dgm:t>
    </dgm:pt>
    <dgm:pt modelId="{A3FB11DE-6616-4671-91CA-7DB6D4ECACAE}" type="parTrans" cxnId="{B74D28D1-F539-4F27-97E1-B947015FC89B}">
      <dgm:prSet/>
      <dgm:spPr/>
      <dgm:t>
        <a:bodyPr/>
        <a:lstStyle/>
        <a:p>
          <a:endParaRPr lang="en-US"/>
        </a:p>
      </dgm:t>
    </dgm:pt>
    <dgm:pt modelId="{BA8162AF-4398-4728-9D33-08EB559674C2}" type="sibTrans" cxnId="{B74D28D1-F539-4F27-97E1-B947015FC89B}">
      <dgm:prSet/>
      <dgm:spPr/>
      <dgm:t>
        <a:bodyPr/>
        <a:lstStyle/>
        <a:p>
          <a:endParaRPr lang="en-US"/>
        </a:p>
      </dgm:t>
    </dgm:pt>
    <dgm:pt modelId="{76F27EFE-7F5F-4256-BEF3-E313491DD422}">
      <dgm:prSet phldrT="[Text]"/>
      <dgm:spPr/>
      <dgm:t>
        <a:bodyPr/>
        <a:lstStyle/>
        <a:p>
          <a:r>
            <a:rPr lang="en-US" dirty="0"/>
            <a:t>Set </a:t>
          </a:r>
          <a:r>
            <a:rPr lang="en-US" u="sng" dirty="0"/>
            <a:t>standards</a:t>
          </a:r>
          <a:r>
            <a:rPr lang="en-US" dirty="0"/>
            <a:t> to facilitate control</a:t>
          </a:r>
        </a:p>
      </dgm:t>
    </dgm:pt>
    <dgm:pt modelId="{231B96A6-0963-4B68-A6C6-E3D5134FAAA0}" type="parTrans" cxnId="{71522310-D896-46E3-B8FF-2AC80C9FE74E}">
      <dgm:prSet/>
      <dgm:spPr/>
      <dgm:t>
        <a:bodyPr/>
        <a:lstStyle/>
        <a:p>
          <a:endParaRPr lang="en-US"/>
        </a:p>
      </dgm:t>
    </dgm:pt>
    <dgm:pt modelId="{8C85816C-C65C-4954-9A2D-5036CCEB1ACF}" type="sibTrans" cxnId="{71522310-D896-46E3-B8FF-2AC80C9FE74E}">
      <dgm:prSet/>
      <dgm:spPr/>
      <dgm:t>
        <a:bodyPr/>
        <a:lstStyle/>
        <a:p>
          <a:endParaRPr lang="en-US"/>
        </a:p>
      </dgm:t>
    </dgm:pt>
    <dgm:pt modelId="{7C44E1A6-865E-4C4C-9992-B508B58EFABD}">
      <dgm:prSet phldrT="[Text]"/>
      <dgm:spPr/>
      <dgm:t>
        <a:bodyPr/>
        <a:lstStyle/>
        <a:p>
          <a:r>
            <a:rPr lang="en-US" dirty="0"/>
            <a:t>Provide </a:t>
          </a:r>
          <a:r>
            <a:rPr lang="en-US" u="sng" dirty="0"/>
            <a:t>Direction</a:t>
          </a:r>
        </a:p>
      </dgm:t>
    </dgm:pt>
    <dgm:pt modelId="{E15E7EC4-B90B-40E4-B2FF-3D9384DB9CED}" type="parTrans" cxnId="{C60C08FB-8B64-46AC-8B3E-7786C03C7566}">
      <dgm:prSet/>
      <dgm:spPr/>
      <dgm:t>
        <a:bodyPr/>
        <a:lstStyle/>
        <a:p>
          <a:endParaRPr lang="en-US"/>
        </a:p>
      </dgm:t>
    </dgm:pt>
    <dgm:pt modelId="{FDC39D4A-C5E8-4CFA-966D-DC49366ABF01}" type="sibTrans" cxnId="{C60C08FB-8B64-46AC-8B3E-7786C03C7566}">
      <dgm:prSet/>
      <dgm:spPr/>
      <dgm:t>
        <a:bodyPr/>
        <a:lstStyle/>
        <a:p>
          <a:endParaRPr lang="en-US"/>
        </a:p>
      </dgm:t>
    </dgm:pt>
    <dgm:pt modelId="{CF5F90B8-35CE-42A7-8304-C072EA93D458}" type="pres">
      <dgm:prSet presAssocID="{47F03319-C6FB-4D8C-BF07-CD60E854D7E5}" presName="compositeShape" presStyleCnt="0">
        <dgm:presLayoutVars>
          <dgm:chMax val="7"/>
          <dgm:dir/>
          <dgm:resizeHandles val="exact"/>
        </dgm:presLayoutVars>
      </dgm:prSet>
      <dgm:spPr/>
    </dgm:pt>
    <dgm:pt modelId="{33AAF0E9-F10D-4B50-AF0C-D10B4226DBDC}" type="pres">
      <dgm:prSet presAssocID="{47F03319-C6FB-4D8C-BF07-CD60E854D7E5}" presName="wedge1" presStyleLbl="node1" presStyleIdx="0" presStyleCnt="4" custLinFactNeighborX="-3865" custLinFactNeighborY="3975"/>
      <dgm:spPr/>
    </dgm:pt>
    <dgm:pt modelId="{D49755AC-1632-493A-95B2-D9B9B10CA0D4}" type="pres">
      <dgm:prSet presAssocID="{47F03319-C6FB-4D8C-BF07-CD60E854D7E5}" presName="wedge1Tx" presStyleLbl="node1" presStyleIdx="0" presStyleCnt="4">
        <dgm:presLayoutVars>
          <dgm:chMax val="0"/>
          <dgm:chPref val="0"/>
          <dgm:bulletEnabled val="1"/>
        </dgm:presLayoutVars>
      </dgm:prSet>
      <dgm:spPr/>
    </dgm:pt>
    <dgm:pt modelId="{3064C663-C7BF-4C9E-BD19-20F29608C829}" type="pres">
      <dgm:prSet presAssocID="{47F03319-C6FB-4D8C-BF07-CD60E854D7E5}" presName="wedge2" presStyleLbl="node1" presStyleIdx="1" presStyleCnt="4"/>
      <dgm:spPr/>
    </dgm:pt>
    <dgm:pt modelId="{CF43F003-F838-41B4-9688-F324F2386DA1}" type="pres">
      <dgm:prSet presAssocID="{47F03319-C6FB-4D8C-BF07-CD60E854D7E5}" presName="wedge2Tx" presStyleLbl="node1" presStyleIdx="1" presStyleCnt="4">
        <dgm:presLayoutVars>
          <dgm:chMax val="0"/>
          <dgm:chPref val="0"/>
          <dgm:bulletEnabled val="1"/>
        </dgm:presLayoutVars>
      </dgm:prSet>
      <dgm:spPr/>
    </dgm:pt>
    <dgm:pt modelId="{74B89516-15EB-46F9-BB3B-20DE757A40A3}" type="pres">
      <dgm:prSet presAssocID="{47F03319-C6FB-4D8C-BF07-CD60E854D7E5}" presName="wedge3" presStyleLbl="node1" presStyleIdx="2" presStyleCnt="4"/>
      <dgm:spPr/>
    </dgm:pt>
    <dgm:pt modelId="{2D6BDBF6-D213-43DE-A203-5E24AD96FDC3}" type="pres">
      <dgm:prSet presAssocID="{47F03319-C6FB-4D8C-BF07-CD60E854D7E5}" presName="wedge3Tx" presStyleLbl="node1" presStyleIdx="2" presStyleCnt="4">
        <dgm:presLayoutVars>
          <dgm:chMax val="0"/>
          <dgm:chPref val="0"/>
          <dgm:bulletEnabled val="1"/>
        </dgm:presLayoutVars>
      </dgm:prSet>
      <dgm:spPr/>
    </dgm:pt>
    <dgm:pt modelId="{3F047F63-ED4C-44B7-813C-B44252C9ABA1}" type="pres">
      <dgm:prSet presAssocID="{47F03319-C6FB-4D8C-BF07-CD60E854D7E5}" presName="wedge4" presStyleLbl="node1" presStyleIdx="3" presStyleCnt="4"/>
      <dgm:spPr/>
    </dgm:pt>
    <dgm:pt modelId="{076452C5-2D4E-4C3C-B3F4-5AA59CFA1FBB}" type="pres">
      <dgm:prSet presAssocID="{47F03319-C6FB-4D8C-BF07-CD60E854D7E5}" presName="wedge4Tx" presStyleLbl="node1" presStyleIdx="3" presStyleCnt="4">
        <dgm:presLayoutVars>
          <dgm:chMax val="0"/>
          <dgm:chPref val="0"/>
          <dgm:bulletEnabled val="1"/>
        </dgm:presLayoutVars>
      </dgm:prSet>
      <dgm:spPr/>
    </dgm:pt>
  </dgm:ptLst>
  <dgm:cxnLst>
    <dgm:cxn modelId="{50C6A406-C339-4A28-A7CF-B065A482FFB6}" type="presOf" srcId="{B868569F-E528-4EBB-A443-50BD692334E1}" destId="{D49755AC-1632-493A-95B2-D9B9B10CA0D4}" srcOrd="1" destOrd="0" presId="urn:microsoft.com/office/officeart/2005/8/layout/chart3"/>
    <dgm:cxn modelId="{71522310-D896-46E3-B8FF-2AC80C9FE74E}" srcId="{47F03319-C6FB-4D8C-BF07-CD60E854D7E5}" destId="{76F27EFE-7F5F-4256-BEF3-E313491DD422}" srcOrd="2" destOrd="0" parTransId="{231B96A6-0963-4B68-A6C6-E3D5134FAAA0}" sibTransId="{8C85816C-C65C-4954-9A2D-5036CCEB1ACF}"/>
    <dgm:cxn modelId="{5E13E423-47BC-448A-879F-AB5B008F1300}" type="presOf" srcId="{7C44E1A6-865E-4C4C-9992-B508B58EFABD}" destId="{3F047F63-ED4C-44B7-813C-B44252C9ABA1}" srcOrd="0" destOrd="0" presId="urn:microsoft.com/office/officeart/2005/8/layout/chart3"/>
    <dgm:cxn modelId="{47A62F33-E248-4877-A1C7-4788DE50A892}" type="presOf" srcId="{7C44E1A6-865E-4C4C-9992-B508B58EFABD}" destId="{076452C5-2D4E-4C3C-B3F4-5AA59CFA1FBB}" srcOrd="1" destOrd="0" presId="urn:microsoft.com/office/officeart/2005/8/layout/chart3"/>
    <dgm:cxn modelId="{7497FB68-AF92-4C40-A2B4-B8D97610D776}" type="presOf" srcId="{B868569F-E528-4EBB-A443-50BD692334E1}" destId="{33AAF0E9-F10D-4B50-AF0C-D10B4226DBDC}" srcOrd="0" destOrd="0" presId="urn:microsoft.com/office/officeart/2005/8/layout/chart3"/>
    <dgm:cxn modelId="{DCA18E7F-E42E-4881-AD5F-DB8FDB7649FF}" type="presOf" srcId="{DBDFE683-604D-41A0-A912-206AF49DA050}" destId="{CF43F003-F838-41B4-9688-F324F2386DA1}" srcOrd="1" destOrd="0" presId="urn:microsoft.com/office/officeart/2005/8/layout/chart3"/>
    <dgm:cxn modelId="{C03C569F-569E-43F5-B0AC-CC9D8E32A662}" type="presOf" srcId="{76F27EFE-7F5F-4256-BEF3-E313491DD422}" destId="{2D6BDBF6-D213-43DE-A203-5E24AD96FDC3}" srcOrd="1" destOrd="0" presId="urn:microsoft.com/office/officeart/2005/8/layout/chart3"/>
    <dgm:cxn modelId="{BEC990AF-B510-4589-970A-C2F974B5DF75}" type="presOf" srcId="{76F27EFE-7F5F-4256-BEF3-E313491DD422}" destId="{74B89516-15EB-46F9-BB3B-20DE757A40A3}" srcOrd="0" destOrd="0" presId="urn:microsoft.com/office/officeart/2005/8/layout/chart3"/>
    <dgm:cxn modelId="{720279B0-E2C6-4D76-9541-E468D8C2AA50}" srcId="{47F03319-C6FB-4D8C-BF07-CD60E854D7E5}" destId="{B868569F-E528-4EBB-A443-50BD692334E1}" srcOrd="0" destOrd="0" parTransId="{D95400B6-2EE5-4519-8436-A9551A16CC58}" sibTransId="{2C7F83E9-8871-4FA1-A7D7-0B5ACB6DEAA2}"/>
    <dgm:cxn modelId="{2D157EC2-32DF-412C-AFE0-C820E70F5CE3}" type="presOf" srcId="{DBDFE683-604D-41A0-A912-206AF49DA050}" destId="{3064C663-C7BF-4C9E-BD19-20F29608C829}" srcOrd="0" destOrd="0" presId="urn:microsoft.com/office/officeart/2005/8/layout/chart3"/>
    <dgm:cxn modelId="{7F7D9FD0-FB98-43E9-A2AB-2C20FEA0DC11}" type="presOf" srcId="{47F03319-C6FB-4D8C-BF07-CD60E854D7E5}" destId="{CF5F90B8-35CE-42A7-8304-C072EA93D458}" srcOrd="0" destOrd="0" presId="urn:microsoft.com/office/officeart/2005/8/layout/chart3"/>
    <dgm:cxn modelId="{B74D28D1-F539-4F27-97E1-B947015FC89B}" srcId="{47F03319-C6FB-4D8C-BF07-CD60E854D7E5}" destId="{DBDFE683-604D-41A0-A912-206AF49DA050}" srcOrd="1" destOrd="0" parTransId="{A3FB11DE-6616-4671-91CA-7DB6D4ECACAE}" sibTransId="{BA8162AF-4398-4728-9D33-08EB559674C2}"/>
    <dgm:cxn modelId="{C60C08FB-8B64-46AC-8B3E-7786C03C7566}" srcId="{47F03319-C6FB-4D8C-BF07-CD60E854D7E5}" destId="{7C44E1A6-865E-4C4C-9992-B508B58EFABD}" srcOrd="3" destOrd="0" parTransId="{E15E7EC4-B90B-40E4-B2FF-3D9384DB9CED}" sibTransId="{FDC39D4A-C5E8-4CFA-966D-DC49366ABF01}"/>
    <dgm:cxn modelId="{E701DCE6-99EC-4ABC-A1A9-B4BB11EDD2AE}" type="presParOf" srcId="{CF5F90B8-35CE-42A7-8304-C072EA93D458}" destId="{33AAF0E9-F10D-4B50-AF0C-D10B4226DBDC}" srcOrd="0" destOrd="0" presId="urn:microsoft.com/office/officeart/2005/8/layout/chart3"/>
    <dgm:cxn modelId="{F81F9ADB-AB17-4445-B2A4-8A5B65E519F4}" type="presParOf" srcId="{CF5F90B8-35CE-42A7-8304-C072EA93D458}" destId="{D49755AC-1632-493A-95B2-D9B9B10CA0D4}" srcOrd="1" destOrd="0" presId="urn:microsoft.com/office/officeart/2005/8/layout/chart3"/>
    <dgm:cxn modelId="{242AA034-D367-468D-B321-F6106C4C2162}" type="presParOf" srcId="{CF5F90B8-35CE-42A7-8304-C072EA93D458}" destId="{3064C663-C7BF-4C9E-BD19-20F29608C829}" srcOrd="2" destOrd="0" presId="urn:microsoft.com/office/officeart/2005/8/layout/chart3"/>
    <dgm:cxn modelId="{ECF021E3-2DDF-4263-BB51-DC627A149B39}" type="presParOf" srcId="{CF5F90B8-35CE-42A7-8304-C072EA93D458}" destId="{CF43F003-F838-41B4-9688-F324F2386DA1}" srcOrd="3" destOrd="0" presId="urn:microsoft.com/office/officeart/2005/8/layout/chart3"/>
    <dgm:cxn modelId="{C1058B03-C3B6-4538-9260-11D430E7C623}" type="presParOf" srcId="{CF5F90B8-35CE-42A7-8304-C072EA93D458}" destId="{74B89516-15EB-46F9-BB3B-20DE757A40A3}" srcOrd="4" destOrd="0" presId="urn:microsoft.com/office/officeart/2005/8/layout/chart3"/>
    <dgm:cxn modelId="{CEE4E121-EF0B-4346-B656-9BBA1CF7AF68}" type="presParOf" srcId="{CF5F90B8-35CE-42A7-8304-C072EA93D458}" destId="{2D6BDBF6-D213-43DE-A203-5E24AD96FDC3}" srcOrd="5" destOrd="0" presId="urn:microsoft.com/office/officeart/2005/8/layout/chart3"/>
    <dgm:cxn modelId="{CE2A2C59-B522-4D16-99E2-6342EC82B37F}" type="presParOf" srcId="{CF5F90B8-35CE-42A7-8304-C072EA93D458}" destId="{3F047F63-ED4C-44B7-813C-B44252C9ABA1}" srcOrd="6" destOrd="0" presId="urn:microsoft.com/office/officeart/2005/8/layout/chart3"/>
    <dgm:cxn modelId="{26DF73B1-1A0D-4D4B-81CC-CC9A267EBC83}" type="presParOf" srcId="{CF5F90B8-35CE-42A7-8304-C072EA93D458}" destId="{076452C5-2D4E-4C3C-B3F4-5AA59CFA1FBB}" srcOrd="7" destOrd="0" presId="urn:microsoft.com/office/officeart/2005/8/layout/char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0D1309-8B1F-46A1-95FC-E829A8386F67}"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E0E0F29F-E040-44B8-A38B-8AC8A2AF6E91}">
      <dgm:prSet phldrT="[Text]"/>
      <dgm:spPr/>
      <dgm:t>
        <a:bodyPr/>
        <a:lstStyle/>
        <a:p>
          <a:r>
            <a:rPr lang="en-US" dirty="0"/>
            <a:t>Corp</a:t>
          </a:r>
        </a:p>
      </dgm:t>
    </dgm:pt>
    <dgm:pt modelId="{154BE84B-9C77-482E-AC68-63ADB8FF6EAC}" type="parTrans" cxnId="{927C2C7E-A62E-4615-AC70-914A3F6DD1B7}">
      <dgm:prSet/>
      <dgm:spPr/>
      <dgm:t>
        <a:bodyPr/>
        <a:lstStyle/>
        <a:p>
          <a:endParaRPr lang="en-US"/>
        </a:p>
      </dgm:t>
    </dgm:pt>
    <dgm:pt modelId="{E7EB9780-5985-45EF-87B2-980486485EB3}" type="sibTrans" cxnId="{927C2C7E-A62E-4615-AC70-914A3F6DD1B7}">
      <dgm:prSet/>
      <dgm:spPr/>
      <dgm:t>
        <a:bodyPr/>
        <a:lstStyle/>
        <a:p>
          <a:endParaRPr lang="en-US"/>
        </a:p>
      </dgm:t>
    </dgm:pt>
    <dgm:pt modelId="{8AA489E9-B5D6-4282-98E0-F48EC9CBF129}">
      <dgm:prSet phldrT="[Text]"/>
      <dgm:spPr/>
      <dgm:t>
        <a:bodyPr/>
        <a:lstStyle/>
        <a:p>
          <a:r>
            <a:rPr lang="en-US" dirty="0"/>
            <a:t>SBU</a:t>
          </a:r>
        </a:p>
      </dgm:t>
    </dgm:pt>
    <dgm:pt modelId="{B615C947-F6CC-48CB-9D49-F74A725EC5D8}" type="parTrans" cxnId="{C44D5508-0E44-41A0-92B8-B986B4E2C91C}">
      <dgm:prSet/>
      <dgm:spPr/>
      <dgm:t>
        <a:bodyPr/>
        <a:lstStyle/>
        <a:p>
          <a:endParaRPr lang="en-US"/>
        </a:p>
      </dgm:t>
    </dgm:pt>
    <dgm:pt modelId="{E66A1F03-D16A-4151-82D6-C8B9497E12C7}" type="sibTrans" cxnId="{C44D5508-0E44-41A0-92B8-B986B4E2C91C}">
      <dgm:prSet/>
      <dgm:spPr/>
      <dgm:t>
        <a:bodyPr/>
        <a:lstStyle/>
        <a:p>
          <a:endParaRPr lang="en-US"/>
        </a:p>
      </dgm:t>
    </dgm:pt>
    <dgm:pt modelId="{69835A38-C1CC-4944-A371-D788CEDF33DA}">
      <dgm:prSet phldrT="[Text]"/>
      <dgm:spPr/>
      <dgm:t>
        <a:bodyPr/>
        <a:lstStyle/>
        <a:p>
          <a:r>
            <a:rPr lang="en-US" dirty="0"/>
            <a:t>SBU</a:t>
          </a:r>
        </a:p>
      </dgm:t>
    </dgm:pt>
    <dgm:pt modelId="{456034C4-B147-49C9-9C8D-516982CA3DC5}" type="parTrans" cxnId="{ED932B93-B7DB-4EC9-B3E0-2649D180E75C}">
      <dgm:prSet/>
      <dgm:spPr/>
      <dgm:t>
        <a:bodyPr/>
        <a:lstStyle/>
        <a:p>
          <a:endParaRPr lang="en-US"/>
        </a:p>
      </dgm:t>
    </dgm:pt>
    <dgm:pt modelId="{16C5379A-7FD2-4478-A0CC-1166360C698F}" type="sibTrans" cxnId="{ED932B93-B7DB-4EC9-B3E0-2649D180E75C}">
      <dgm:prSet/>
      <dgm:spPr/>
      <dgm:t>
        <a:bodyPr/>
        <a:lstStyle/>
        <a:p>
          <a:endParaRPr lang="en-US"/>
        </a:p>
      </dgm:t>
    </dgm:pt>
    <dgm:pt modelId="{84EF4D06-B74B-480A-85C5-089B6733B885}">
      <dgm:prSet phldrT="[Text]"/>
      <dgm:spPr/>
      <dgm:t>
        <a:bodyPr/>
        <a:lstStyle/>
        <a:p>
          <a:r>
            <a:rPr lang="en-US" dirty="0"/>
            <a:t>SBU</a:t>
          </a:r>
        </a:p>
      </dgm:t>
    </dgm:pt>
    <dgm:pt modelId="{7EEC3D85-9430-4B2F-8AD7-C43C7B911516}" type="parTrans" cxnId="{8987077B-18EF-4365-BFAF-DA5623F1D4E4}">
      <dgm:prSet/>
      <dgm:spPr/>
      <dgm:t>
        <a:bodyPr/>
        <a:lstStyle/>
        <a:p>
          <a:endParaRPr lang="en-US"/>
        </a:p>
      </dgm:t>
    </dgm:pt>
    <dgm:pt modelId="{3F1A9E3F-52AE-48E6-89B1-ABC46FF2E652}" type="sibTrans" cxnId="{8987077B-18EF-4365-BFAF-DA5623F1D4E4}">
      <dgm:prSet/>
      <dgm:spPr/>
      <dgm:t>
        <a:bodyPr/>
        <a:lstStyle/>
        <a:p>
          <a:endParaRPr lang="en-US"/>
        </a:p>
      </dgm:t>
    </dgm:pt>
    <dgm:pt modelId="{9ED3EB45-F022-4F33-A104-CD911E8E5190}" type="pres">
      <dgm:prSet presAssocID="{FE0D1309-8B1F-46A1-95FC-E829A8386F67}" presName="Name0" presStyleCnt="0">
        <dgm:presLayoutVars>
          <dgm:orgChart val="1"/>
          <dgm:chPref val="1"/>
          <dgm:dir/>
          <dgm:animOne val="branch"/>
          <dgm:animLvl val="lvl"/>
          <dgm:resizeHandles/>
        </dgm:presLayoutVars>
      </dgm:prSet>
      <dgm:spPr/>
    </dgm:pt>
    <dgm:pt modelId="{09EA1D5C-30E2-4D43-A6C1-F3BF546DE616}" type="pres">
      <dgm:prSet presAssocID="{E0E0F29F-E040-44B8-A38B-8AC8A2AF6E91}" presName="hierRoot1" presStyleCnt="0">
        <dgm:presLayoutVars>
          <dgm:hierBranch val="init"/>
        </dgm:presLayoutVars>
      </dgm:prSet>
      <dgm:spPr/>
    </dgm:pt>
    <dgm:pt modelId="{452E55CE-6655-4539-9D36-8AA7FC006117}" type="pres">
      <dgm:prSet presAssocID="{E0E0F29F-E040-44B8-A38B-8AC8A2AF6E91}" presName="rootComposite1" presStyleCnt="0"/>
      <dgm:spPr/>
    </dgm:pt>
    <dgm:pt modelId="{338E5D04-B6F2-4487-8554-E6844C97CA99}" type="pres">
      <dgm:prSet presAssocID="{E0E0F29F-E040-44B8-A38B-8AC8A2AF6E91}" presName="rootText1" presStyleLbl="alignAcc1" presStyleIdx="0" presStyleCnt="0">
        <dgm:presLayoutVars>
          <dgm:chPref val="3"/>
        </dgm:presLayoutVars>
      </dgm:prSet>
      <dgm:spPr/>
    </dgm:pt>
    <dgm:pt modelId="{1EC3838F-1950-4321-ACA5-D4FEFAD24B96}" type="pres">
      <dgm:prSet presAssocID="{E0E0F29F-E040-44B8-A38B-8AC8A2AF6E91}" presName="topArc1" presStyleLbl="parChTrans1D1" presStyleIdx="0" presStyleCnt="8"/>
      <dgm:spPr/>
    </dgm:pt>
    <dgm:pt modelId="{CFCC367C-CBA0-4668-8B12-F5D11F7B2ECB}" type="pres">
      <dgm:prSet presAssocID="{E0E0F29F-E040-44B8-A38B-8AC8A2AF6E91}" presName="bottomArc1" presStyleLbl="parChTrans1D1" presStyleIdx="1" presStyleCnt="8"/>
      <dgm:spPr/>
    </dgm:pt>
    <dgm:pt modelId="{E4C937A3-2D1E-4D76-862E-43E4278D97C5}" type="pres">
      <dgm:prSet presAssocID="{E0E0F29F-E040-44B8-A38B-8AC8A2AF6E91}" presName="topConnNode1" presStyleLbl="node1" presStyleIdx="0" presStyleCnt="0"/>
      <dgm:spPr/>
    </dgm:pt>
    <dgm:pt modelId="{953A7CDB-D273-4A6A-8FA9-38A2242DB1D4}" type="pres">
      <dgm:prSet presAssocID="{E0E0F29F-E040-44B8-A38B-8AC8A2AF6E91}" presName="hierChild2" presStyleCnt="0"/>
      <dgm:spPr/>
    </dgm:pt>
    <dgm:pt modelId="{6CDEEF2F-802B-4306-A585-047BA6FCC7E2}" type="pres">
      <dgm:prSet presAssocID="{B615C947-F6CC-48CB-9D49-F74A725EC5D8}" presName="Name28" presStyleLbl="parChTrans1D2" presStyleIdx="0" presStyleCnt="3"/>
      <dgm:spPr/>
    </dgm:pt>
    <dgm:pt modelId="{33D884AF-E398-4D85-9F6A-8849917A9EE2}" type="pres">
      <dgm:prSet presAssocID="{8AA489E9-B5D6-4282-98E0-F48EC9CBF129}" presName="hierRoot2" presStyleCnt="0">
        <dgm:presLayoutVars>
          <dgm:hierBranch val="init"/>
        </dgm:presLayoutVars>
      </dgm:prSet>
      <dgm:spPr/>
    </dgm:pt>
    <dgm:pt modelId="{CF135E24-15EA-4216-8629-9F6F590FE7CD}" type="pres">
      <dgm:prSet presAssocID="{8AA489E9-B5D6-4282-98E0-F48EC9CBF129}" presName="rootComposite2" presStyleCnt="0"/>
      <dgm:spPr/>
    </dgm:pt>
    <dgm:pt modelId="{5F4205E7-D75B-4CCC-94AD-1A08F72802E5}" type="pres">
      <dgm:prSet presAssocID="{8AA489E9-B5D6-4282-98E0-F48EC9CBF129}" presName="rootText2" presStyleLbl="alignAcc1" presStyleIdx="0" presStyleCnt="0">
        <dgm:presLayoutVars>
          <dgm:chPref val="3"/>
        </dgm:presLayoutVars>
      </dgm:prSet>
      <dgm:spPr/>
    </dgm:pt>
    <dgm:pt modelId="{45BDB5D9-37D3-4653-A2DF-A3D0CEF84DF2}" type="pres">
      <dgm:prSet presAssocID="{8AA489E9-B5D6-4282-98E0-F48EC9CBF129}" presName="topArc2" presStyleLbl="parChTrans1D1" presStyleIdx="2" presStyleCnt="8"/>
      <dgm:spPr/>
    </dgm:pt>
    <dgm:pt modelId="{4D678FF4-0487-4FD7-9E14-FDB90CCCCB08}" type="pres">
      <dgm:prSet presAssocID="{8AA489E9-B5D6-4282-98E0-F48EC9CBF129}" presName="bottomArc2" presStyleLbl="parChTrans1D1" presStyleIdx="3" presStyleCnt="8"/>
      <dgm:spPr/>
    </dgm:pt>
    <dgm:pt modelId="{D8C91AB7-5BAD-4B57-9378-C24E7C816EF3}" type="pres">
      <dgm:prSet presAssocID="{8AA489E9-B5D6-4282-98E0-F48EC9CBF129}" presName="topConnNode2" presStyleLbl="node2" presStyleIdx="0" presStyleCnt="0"/>
      <dgm:spPr/>
    </dgm:pt>
    <dgm:pt modelId="{CA0C4163-8A0A-43B2-9E4A-BF6C736A79FA}" type="pres">
      <dgm:prSet presAssocID="{8AA489E9-B5D6-4282-98E0-F48EC9CBF129}" presName="hierChild4" presStyleCnt="0"/>
      <dgm:spPr/>
    </dgm:pt>
    <dgm:pt modelId="{92F230BF-FE26-44A4-8290-3B5C7D7C9460}" type="pres">
      <dgm:prSet presAssocID="{8AA489E9-B5D6-4282-98E0-F48EC9CBF129}" presName="hierChild5" presStyleCnt="0"/>
      <dgm:spPr/>
    </dgm:pt>
    <dgm:pt modelId="{C6951072-235C-4DDA-A03A-89AF3E9D1944}" type="pres">
      <dgm:prSet presAssocID="{456034C4-B147-49C9-9C8D-516982CA3DC5}" presName="Name28" presStyleLbl="parChTrans1D2" presStyleIdx="1" presStyleCnt="3"/>
      <dgm:spPr/>
    </dgm:pt>
    <dgm:pt modelId="{6F60766A-5CAD-469A-BE73-0B7A73A62585}" type="pres">
      <dgm:prSet presAssocID="{69835A38-C1CC-4944-A371-D788CEDF33DA}" presName="hierRoot2" presStyleCnt="0">
        <dgm:presLayoutVars>
          <dgm:hierBranch val="init"/>
        </dgm:presLayoutVars>
      </dgm:prSet>
      <dgm:spPr/>
    </dgm:pt>
    <dgm:pt modelId="{9FB2F8CE-1A96-417F-AC3C-D3F555B04981}" type="pres">
      <dgm:prSet presAssocID="{69835A38-C1CC-4944-A371-D788CEDF33DA}" presName="rootComposite2" presStyleCnt="0"/>
      <dgm:spPr/>
    </dgm:pt>
    <dgm:pt modelId="{303F9E75-AD40-474E-868B-15E4D8B97C3E}" type="pres">
      <dgm:prSet presAssocID="{69835A38-C1CC-4944-A371-D788CEDF33DA}" presName="rootText2" presStyleLbl="alignAcc1" presStyleIdx="0" presStyleCnt="0">
        <dgm:presLayoutVars>
          <dgm:chPref val="3"/>
        </dgm:presLayoutVars>
      </dgm:prSet>
      <dgm:spPr/>
    </dgm:pt>
    <dgm:pt modelId="{43EFC940-0611-4D9A-88E3-FE408C4A2A40}" type="pres">
      <dgm:prSet presAssocID="{69835A38-C1CC-4944-A371-D788CEDF33DA}" presName="topArc2" presStyleLbl="parChTrans1D1" presStyleIdx="4" presStyleCnt="8"/>
      <dgm:spPr/>
    </dgm:pt>
    <dgm:pt modelId="{2FEFEA5A-929B-4250-A635-176548F6CA8A}" type="pres">
      <dgm:prSet presAssocID="{69835A38-C1CC-4944-A371-D788CEDF33DA}" presName="bottomArc2" presStyleLbl="parChTrans1D1" presStyleIdx="5" presStyleCnt="8"/>
      <dgm:spPr/>
    </dgm:pt>
    <dgm:pt modelId="{BD0F48FD-0686-4584-B782-BF413D25E299}" type="pres">
      <dgm:prSet presAssocID="{69835A38-C1CC-4944-A371-D788CEDF33DA}" presName="topConnNode2" presStyleLbl="node2" presStyleIdx="0" presStyleCnt="0"/>
      <dgm:spPr/>
    </dgm:pt>
    <dgm:pt modelId="{A77D7B57-FA5C-47FF-99AA-D73A3DF452F9}" type="pres">
      <dgm:prSet presAssocID="{69835A38-C1CC-4944-A371-D788CEDF33DA}" presName="hierChild4" presStyleCnt="0"/>
      <dgm:spPr/>
    </dgm:pt>
    <dgm:pt modelId="{9454BD5B-4053-47B2-9F64-B34415CC1425}" type="pres">
      <dgm:prSet presAssocID="{69835A38-C1CC-4944-A371-D788CEDF33DA}" presName="hierChild5" presStyleCnt="0"/>
      <dgm:spPr/>
    </dgm:pt>
    <dgm:pt modelId="{7DE56E3D-1C9E-4222-8618-9051C61F7135}" type="pres">
      <dgm:prSet presAssocID="{7EEC3D85-9430-4B2F-8AD7-C43C7B911516}" presName="Name28" presStyleLbl="parChTrans1D2" presStyleIdx="2" presStyleCnt="3"/>
      <dgm:spPr/>
    </dgm:pt>
    <dgm:pt modelId="{437AF825-2A93-4F75-A196-4601C4436F31}" type="pres">
      <dgm:prSet presAssocID="{84EF4D06-B74B-480A-85C5-089B6733B885}" presName="hierRoot2" presStyleCnt="0">
        <dgm:presLayoutVars>
          <dgm:hierBranch val="init"/>
        </dgm:presLayoutVars>
      </dgm:prSet>
      <dgm:spPr/>
    </dgm:pt>
    <dgm:pt modelId="{BEDFC763-962E-45CE-97A9-A252D0BB9543}" type="pres">
      <dgm:prSet presAssocID="{84EF4D06-B74B-480A-85C5-089B6733B885}" presName="rootComposite2" presStyleCnt="0"/>
      <dgm:spPr/>
    </dgm:pt>
    <dgm:pt modelId="{99EC8E09-B28D-4781-B7BF-EBE25428ED34}" type="pres">
      <dgm:prSet presAssocID="{84EF4D06-B74B-480A-85C5-089B6733B885}" presName="rootText2" presStyleLbl="alignAcc1" presStyleIdx="0" presStyleCnt="0">
        <dgm:presLayoutVars>
          <dgm:chPref val="3"/>
        </dgm:presLayoutVars>
      </dgm:prSet>
      <dgm:spPr/>
    </dgm:pt>
    <dgm:pt modelId="{5E5ED427-7484-4A8A-BF54-59216DAE95BC}" type="pres">
      <dgm:prSet presAssocID="{84EF4D06-B74B-480A-85C5-089B6733B885}" presName="topArc2" presStyleLbl="parChTrans1D1" presStyleIdx="6" presStyleCnt="8"/>
      <dgm:spPr/>
    </dgm:pt>
    <dgm:pt modelId="{C8F0C2D5-9338-4975-BF3E-397621C777B5}" type="pres">
      <dgm:prSet presAssocID="{84EF4D06-B74B-480A-85C5-089B6733B885}" presName="bottomArc2" presStyleLbl="parChTrans1D1" presStyleIdx="7" presStyleCnt="8"/>
      <dgm:spPr/>
    </dgm:pt>
    <dgm:pt modelId="{27F00295-36F3-431B-B0F7-864587C4B529}" type="pres">
      <dgm:prSet presAssocID="{84EF4D06-B74B-480A-85C5-089B6733B885}" presName="topConnNode2" presStyleLbl="node2" presStyleIdx="0" presStyleCnt="0"/>
      <dgm:spPr/>
    </dgm:pt>
    <dgm:pt modelId="{68E9D9C3-581C-4639-844C-A145ED12764B}" type="pres">
      <dgm:prSet presAssocID="{84EF4D06-B74B-480A-85C5-089B6733B885}" presName="hierChild4" presStyleCnt="0"/>
      <dgm:spPr/>
    </dgm:pt>
    <dgm:pt modelId="{61F5CBAE-742D-4300-B77A-0340AEE60CA7}" type="pres">
      <dgm:prSet presAssocID="{84EF4D06-B74B-480A-85C5-089B6733B885}" presName="hierChild5" presStyleCnt="0"/>
      <dgm:spPr/>
    </dgm:pt>
    <dgm:pt modelId="{B41F4561-FD43-43F4-BCAC-B9C5F497E7DE}" type="pres">
      <dgm:prSet presAssocID="{E0E0F29F-E040-44B8-A38B-8AC8A2AF6E91}" presName="hierChild3" presStyleCnt="0"/>
      <dgm:spPr/>
    </dgm:pt>
  </dgm:ptLst>
  <dgm:cxnLst>
    <dgm:cxn modelId="{C44D5508-0E44-41A0-92B8-B986B4E2C91C}" srcId="{E0E0F29F-E040-44B8-A38B-8AC8A2AF6E91}" destId="{8AA489E9-B5D6-4282-98E0-F48EC9CBF129}" srcOrd="0" destOrd="0" parTransId="{B615C947-F6CC-48CB-9D49-F74A725EC5D8}" sibTransId="{E66A1F03-D16A-4151-82D6-C8B9497E12C7}"/>
    <dgm:cxn modelId="{0E1D8E18-6119-4664-8F0F-636809C18C66}" type="presOf" srcId="{E0E0F29F-E040-44B8-A38B-8AC8A2AF6E91}" destId="{E4C937A3-2D1E-4D76-862E-43E4278D97C5}" srcOrd="1" destOrd="0" presId="urn:microsoft.com/office/officeart/2008/layout/HalfCircleOrganizationChart"/>
    <dgm:cxn modelId="{5C408638-8DD3-4842-8E8B-48DEADB1E9D2}" type="presOf" srcId="{84EF4D06-B74B-480A-85C5-089B6733B885}" destId="{27F00295-36F3-431B-B0F7-864587C4B529}" srcOrd="1" destOrd="0" presId="urn:microsoft.com/office/officeart/2008/layout/HalfCircleOrganizationChart"/>
    <dgm:cxn modelId="{8A73EB65-28C2-4EB1-A016-D0F9558178C1}" type="presOf" srcId="{E0E0F29F-E040-44B8-A38B-8AC8A2AF6E91}" destId="{338E5D04-B6F2-4487-8554-E6844C97CA99}" srcOrd="0" destOrd="0" presId="urn:microsoft.com/office/officeart/2008/layout/HalfCircleOrganizationChart"/>
    <dgm:cxn modelId="{7F1CD051-5808-4496-8895-513B21E0297D}" type="presOf" srcId="{8AA489E9-B5D6-4282-98E0-F48EC9CBF129}" destId="{D8C91AB7-5BAD-4B57-9378-C24E7C816EF3}" srcOrd="1" destOrd="0" presId="urn:microsoft.com/office/officeart/2008/layout/HalfCircleOrganizationChart"/>
    <dgm:cxn modelId="{8BE09354-0807-42AB-99D0-2D4FA78DBDE1}" type="presOf" srcId="{FE0D1309-8B1F-46A1-95FC-E829A8386F67}" destId="{9ED3EB45-F022-4F33-A104-CD911E8E5190}" srcOrd="0" destOrd="0" presId="urn:microsoft.com/office/officeart/2008/layout/HalfCircleOrganizationChart"/>
    <dgm:cxn modelId="{8987077B-18EF-4365-BFAF-DA5623F1D4E4}" srcId="{E0E0F29F-E040-44B8-A38B-8AC8A2AF6E91}" destId="{84EF4D06-B74B-480A-85C5-089B6733B885}" srcOrd="2" destOrd="0" parTransId="{7EEC3D85-9430-4B2F-8AD7-C43C7B911516}" sibTransId="{3F1A9E3F-52AE-48E6-89B1-ABC46FF2E652}"/>
    <dgm:cxn modelId="{927C2C7E-A62E-4615-AC70-914A3F6DD1B7}" srcId="{FE0D1309-8B1F-46A1-95FC-E829A8386F67}" destId="{E0E0F29F-E040-44B8-A38B-8AC8A2AF6E91}" srcOrd="0" destOrd="0" parTransId="{154BE84B-9C77-482E-AC68-63ADB8FF6EAC}" sibTransId="{E7EB9780-5985-45EF-87B2-980486485EB3}"/>
    <dgm:cxn modelId="{34313190-7D30-43FD-A385-76840B019718}" type="presOf" srcId="{7EEC3D85-9430-4B2F-8AD7-C43C7B911516}" destId="{7DE56E3D-1C9E-4222-8618-9051C61F7135}" srcOrd="0" destOrd="0" presId="urn:microsoft.com/office/officeart/2008/layout/HalfCircleOrganizationChart"/>
    <dgm:cxn modelId="{ED932B93-B7DB-4EC9-B3E0-2649D180E75C}" srcId="{E0E0F29F-E040-44B8-A38B-8AC8A2AF6E91}" destId="{69835A38-C1CC-4944-A371-D788CEDF33DA}" srcOrd="1" destOrd="0" parTransId="{456034C4-B147-49C9-9C8D-516982CA3DC5}" sibTransId="{16C5379A-7FD2-4478-A0CC-1166360C698F}"/>
    <dgm:cxn modelId="{73C94897-C5C9-43BB-9498-5307939CC6FC}" type="presOf" srcId="{69835A38-C1CC-4944-A371-D788CEDF33DA}" destId="{303F9E75-AD40-474E-868B-15E4D8B97C3E}" srcOrd="0" destOrd="0" presId="urn:microsoft.com/office/officeart/2008/layout/HalfCircleOrganizationChart"/>
    <dgm:cxn modelId="{8F4BCD9F-C231-4DD9-B17C-261A64CCA967}" type="presOf" srcId="{69835A38-C1CC-4944-A371-D788CEDF33DA}" destId="{BD0F48FD-0686-4584-B782-BF413D25E299}" srcOrd="1" destOrd="0" presId="urn:microsoft.com/office/officeart/2008/layout/HalfCircleOrganizationChart"/>
    <dgm:cxn modelId="{C3B7B2A1-C412-4A9B-B943-62E6699EFE42}" type="presOf" srcId="{B615C947-F6CC-48CB-9D49-F74A725EC5D8}" destId="{6CDEEF2F-802B-4306-A585-047BA6FCC7E2}" srcOrd="0" destOrd="0" presId="urn:microsoft.com/office/officeart/2008/layout/HalfCircleOrganizationChart"/>
    <dgm:cxn modelId="{CA802FB1-4C94-4C03-B367-86C9C5BDB3B5}" type="presOf" srcId="{8AA489E9-B5D6-4282-98E0-F48EC9CBF129}" destId="{5F4205E7-D75B-4CCC-94AD-1A08F72802E5}" srcOrd="0" destOrd="0" presId="urn:microsoft.com/office/officeart/2008/layout/HalfCircleOrganizationChart"/>
    <dgm:cxn modelId="{1B8B6DC4-83EA-4ED0-9DB0-441288AC1494}" type="presOf" srcId="{456034C4-B147-49C9-9C8D-516982CA3DC5}" destId="{C6951072-235C-4DDA-A03A-89AF3E9D1944}" srcOrd="0" destOrd="0" presId="urn:microsoft.com/office/officeart/2008/layout/HalfCircleOrganizationChart"/>
    <dgm:cxn modelId="{6D05E7F5-67B4-48DF-813D-3CDAD1F466AD}" type="presOf" srcId="{84EF4D06-B74B-480A-85C5-089B6733B885}" destId="{99EC8E09-B28D-4781-B7BF-EBE25428ED34}" srcOrd="0" destOrd="0" presId="urn:microsoft.com/office/officeart/2008/layout/HalfCircleOrganizationChart"/>
    <dgm:cxn modelId="{0A594B7F-956B-43AA-B989-0DCAA1CA5A3A}" type="presParOf" srcId="{9ED3EB45-F022-4F33-A104-CD911E8E5190}" destId="{09EA1D5C-30E2-4D43-A6C1-F3BF546DE616}" srcOrd="0" destOrd="0" presId="urn:microsoft.com/office/officeart/2008/layout/HalfCircleOrganizationChart"/>
    <dgm:cxn modelId="{2D226E5F-618C-4C31-97A5-671F48384CEF}" type="presParOf" srcId="{09EA1D5C-30E2-4D43-A6C1-F3BF546DE616}" destId="{452E55CE-6655-4539-9D36-8AA7FC006117}" srcOrd="0" destOrd="0" presId="urn:microsoft.com/office/officeart/2008/layout/HalfCircleOrganizationChart"/>
    <dgm:cxn modelId="{35FBAB17-937B-45FE-91FC-58FB7358A0C9}" type="presParOf" srcId="{452E55CE-6655-4539-9D36-8AA7FC006117}" destId="{338E5D04-B6F2-4487-8554-E6844C97CA99}" srcOrd="0" destOrd="0" presId="urn:microsoft.com/office/officeart/2008/layout/HalfCircleOrganizationChart"/>
    <dgm:cxn modelId="{85096372-EBDE-4891-82AD-3C6FD5228641}" type="presParOf" srcId="{452E55CE-6655-4539-9D36-8AA7FC006117}" destId="{1EC3838F-1950-4321-ACA5-D4FEFAD24B96}" srcOrd="1" destOrd="0" presId="urn:microsoft.com/office/officeart/2008/layout/HalfCircleOrganizationChart"/>
    <dgm:cxn modelId="{21F616A6-C77E-4BF6-864F-78F095D6F4C7}" type="presParOf" srcId="{452E55CE-6655-4539-9D36-8AA7FC006117}" destId="{CFCC367C-CBA0-4668-8B12-F5D11F7B2ECB}" srcOrd="2" destOrd="0" presId="urn:microsoft.com/office/officeart/2008/layout/HalfCircleOrganizationChart"/>
    <dgm:cxn modelId="{7385D67B-3AC0-435A-92CF-EB35332C5976}" type="presParOf" srcId="{452E55CE-6655-4539-9D36-8AA7FC006117}" destId="{E4C937A3-2D1E-4D76-862E-43E4278D97C5}" srcOrd="3" destOrd="0" presId="urn:microsoft.com/office/officeart/2008/layout/HalfCircleOrganizationChart"/>
    <dgm:cxn modelId="{65AC0F82-A546-4580-BE27-F74B921A5D59}" type="presParOf" srcId="{09EA1D5C-30E2-4D43-A6C1-F3BF546DE616}" destId="{953A7CDB-D273-4A6A-8FA9-38A2242DB1D4}" srcOrd="1" destOrd="0" presId="urn:microsoft.com/office/officeart/2008/layout/HalfCircleOrganizationChart"/>
    <dgm:cxn modelId="{9A426CAB-82D2-4B95-83EA-B104756671AA}" type="presParOf" srcId="{953A7CDB-D273-4A6A-8FA9-38A2242DB1D4}" destId="{6CDEEF2F-802B-4306-A585-047BA6FCC7E2}" srcOrd="0" destOrd="0" presId="urn:microsoft.com/office/officeart/2008/layout/HalfCircleOrganizationChart"/>
    <dgm:cxn modelId="{7FD038B8-CB3E-4C94-A2AC-3A5246B616FB}" type="presParOf" srcId="{953A7CDB-D273-4A6A-8FA9-38A2242DB1D4}" destId="{33D884AF-E398-4D85-9F6A-8849917A9EE2}" srcOrd="1" destOrd="0" presId="urn:microsoft.com/office/officeart/2008/layout/HalfCircleOrganizationChart"/>
    <dgm:cxn modelId="{E8B2A6AE-42C4-4CF7-BDB5-980170D25D88}" type="presParOf" srcId="{33D884AF-E398-4D85-9F6A-8849917A9EE2}" destId="{CF135E24-15EA-4216-8629-9F6F590FE7CD}" srcOrd="0" destOrd="0" presId="urn:microsoft.com/office/officeart/2008/layout/HalfCircleOrganizationChart"/>
    <dgm:cxn modelId="{FB307EB3-5CEA-480D-A1AB-4910447CF320}" type="presParOf" srcId="{CF135E24-15EA-4216-8629-9F6F590FE7CD}" destId="{5F4205E7-D75B-4CCC-94AD-1A08F72802E5}" srcOrd="0" destOrd="0" presId="urn:microsoft.com/office/officeart/2008/layout/HalfCircleOrganizationChart"/>
    <dgm:cxn modelId="{BB29203B-3CC1-433D-A0D2-7FB5C2EC83E9}" type="presParOf" srcId="{CF135E24-15EA-4216-8629-9F6F590FE7CD}" destId="{45BDB5D9-37D3-4653-A2DF-A3D0CEF84DF2}" srcOrd="1" destOrd="0" presId="urn:microsoft.com/office/officeart/2008/layout/HalfCircleOrganizationChart"/>
    <dgm:cxn modelId="{A71F45BC-174A-4391-AA4F-8F3D9B3D3631}" type="presParOf" srcId="{CF135E24-15EA-4216-8629-9F6F590FE7CD}" destId="{4D678FF4-0487-4FD7-9E14-FDB90CCCCB08}" srcOrd="2" destOrd="0" presId="urn:microsoft.com/office/officeart/2008/layout/HalfCircleOrganizationChart"/>
    <dgm:cxn modelId="{0F03B6CD-8F05-4CCC-A2C3-A5D94F0E43E6}" type="presParOf" srcId="{CF135E24-15EA-4216-8629-9F6F590FE7CD}" destId="{D8C91AB7-5BAD-4B57-9378-C24E7C816EF3}" srcOrd="3" destOrd="0" presId="urn:microsoft.com/office/officeart/2008/layout/HalfCircleOrganizationChart"/>
    <dgm:cxn modelId="{6E556B90-2CF7-4A13-8940-620DE8A90BF0}" type="presParOf" srcId="{33D884AF-E398-4D85-9F6A-8849917A9EE2}" destId="{CA0C4163-8A0A-43B2-9E4A-BF6C736A79FA}" srcOrd="1" destOrd="0" presId="urn:microsoft.com/office/officeart/2008/layout/HalfCircleOrganizationChart"/>
    <dgm:cxn modelId="{92EC5C07-0EBB-4EAA-8F87-AED6C13CA33B}" type="presParOf" srcId="{33D884AF-E398-4D85-9F6A-8849917A9EE2}" destId="{92F230BF-FE26-44A4-8290-3B5C7D7C9460}" srcOrd="2" destOrd="0" presId="urn:microsoft.com/office/officeart/2008/layout/HalfCircleOrganizationChart"/>
    <dgm:cxn modelId="{F4288961-4279-4BCC-A06C-D36ED704BA1A}" type="presParOf" srcId="{953A7CDB-D273-4A6A-8FA9-38A2242DB1D4}" destId="{C6951072-235C-4DDA-A03A-89AF3E9D1944}" srcOrd="2" destOrd="0" presId="urn:microsoft.com/office/officeart/2008/layout/HalfCircleOrganizationChart"/>
    <dgm:cxn modelId="{4FE524B3-BA56-4E87-95E8-565333729A42}" type="presParOf" srcId="{953A7CDB-D273-4A6A-8FA9-38A2242DB1D4}" destId="{6F60766A-5CAD-469A-BE73-0B7A73A62585}" srcOrd="3" destOrd="0" presId="urn:microsoft.com/office/officeart/2008/layout/HalfCircleOrganizationChart"/>
    <dgm:cxn modelId="{FDE0FA7F-D5C3-4BDF-B622-108CB6549986}" type="presParOf" srcId="{6F60766A-5CAD-469A-BE73-0B7A73A62585}" destId="{9FB2F8CE-1A96-417F-AC3C-D3F555B04981}" srcOrd="0" destOrd="0" presId="urn:microsoft.com/office/officeart/2008/layout/HalfCircleOrganizationChart"/>
    <dgm:cxn modelId="{B3F14B0F-4A7B-4E02-A1D4-6EC9EAE743B1}" type="presParOf" srcId="{9FB2F8CE-1A96-417F-AC3C-D3F555B04981}" destId="{303F9E75-AD40-474E-868B-15E4D8B97C3E}" srcOrd="0" destOrd="0" presId="urn:microsoft.com/office/officeart/2008/layout/HalfCircleOrganizationChart"/>
    <dgm:cxn modelId="{D3B2B126-AB9E-4A59-938E-18EB10CA8712}" type="presParOf" srcId="{9FB2F8CE-1A96-417F-AC3C-D3F555B04981}" destId="{43EFC940-0611-4D9A-88E3-FE408C4A2A40}" srcOrd="1" destOrd="0" presId="urn:microsoft.com/office/officeart/2008/layout/HalfCircleOrganizationChart"/>
    <dgm:cxn modelId="{F9546399-1529-49F7-A4F7-8AB09879E0BD}" type="presParOf" srcId="{9FB2F8CE-1A96-417F-AC3C-D3F555B04981}" destId="{2FEFEA5A-929B-4250-A635-176548F6CA8A}" srcOrd="2" destOrd="0" presId="urn:microsoft.com/office/officeart/2008/layout/HalfCircleOrganizationChart"/>
    <dgm:cxn modelId="{3DB1336D-8FF7-4E1C-BA68-54BA08A0E97C}" type="presParOf" srcId="{9FB2F8CE-1A96-417F-AC3C-D3F555B04981}" destId="{BD0F48FD-0686-4584-B782-BF413D25E299}" srcOrd="3" destOrd="0" presId="urn:microsoft.com/office/officeart/2008/layout/HalfCircleOrganizationChart"/>
    <dgm:cxn modelId="{9414F982-DC35-4986-93F3-ED14A0F0952A}" type="presParOf" srcId="{6F60766A-5CAD-469A-BE73-0B7A73A62585}" destId="{A77D7B57-FA5C-47FF-99AA-D73A3DF452F9}" srcOrd="1" destOrd="0" presId="urn:microsoft.com/office/officeart/2008/layout/HalfCircleOrganizationChart"/>
    <dgm:cxn modelId="{F2E2A841-C27C-4B25-A8FA-51A944D54317}" type="presParOf" srcId="{6F60766A-5CAD-469A-BE73-0B7A73A62585}" destId="{9454BD5B-4053-47B2-9F64-B34415CC1425}" srcOrd="2" destOrd="0" presId="urn:microsoft.com/office/officeart/2008/layout/HalfCircleOrganizationChart"/>
    <dgm:cxn modelId="{ADCC3B96-95E6-48EB-BC1B-0F357149BDC8}" type="presParOf" srcId="{953A7CDB-D273-4A6A-8FA9-38A2242DB1D4}" destId="{7DE56E3D-1C9E-4222-8618-9051C61F7135}" srcOrd="4" destOrd="0" presId="urn:microsoft.com/office/officeart/2008/layout/HalfCircleOrganizationChart"/>
    <dgm:cxn modelId="{F82570B5-9889-4BF9-8163-06CBD56A78A9}" type="presParOf" srcId="{953A7CDB-D273-4A6A-8FA9-38A2242DB1D4}" destId="{437AF825-2A93-4F75-A196-4601C4436F31}" srcOrd="5" destOrd="0" presId="urn:microsoft.com/office/officeart/2008/layout/HalfCircleOrganizationChart"/>
    <dgm:cxn modelId="{555FA893-FA35-4088-B12B-76D784461689}" type="presParOf" srcId="{437AF825-2A93-4F75-A196-4601C4436F31}" destId="{BEDFC763-962E-45CE-97A9-A252D0BB9543}" srcOrd="0" destOrd="0" presId="urn:microsoft.com/office/officeart/2008/layout/HalfCircleOrganizationChart"/>
    <dgm:cxn modelId="{B93F683A-9924-4FBE-9851-C44F246F0201}" type="presParOf" srcId="{BEDFC763-962E-45CE-97A9-A252D0BB9543}" destId="{99EC8E09-B28D-4781-B7BF-EBE25428ED34}" srcOrd="0" destOrd="0" presId="urn:microsoft.com/office/officeart/2008/layout/HalfCircleOrganizationChart"/>
    <dgm:cxn modelId="{9F03F345-9B22-49A6-B5ED-34FAE252E060}" type="presParOf" srcId="{BEDFC763-962E-45CE-97A9-A252D0BB9543}" destId="{5E5ED427-7484-4A8A-BF54-59216DAE95BC}" srcOrd="1" destOrd="0" presId="urn:microsoft.com/office/officeart/2008/layout/HalfCircleOrganizationChart"/>
    <dgm:cxn modelId="{F5EB3848-16C3-4B78-A2CA-7BC0A1E35BA4}" type="presParOf" srcId="{BEDFC763-962E-45CE-97A9-A252D0BB9543}" destId="{C8F0C2D5-9338-4975-BF3E-397621C777B5}" srcOrd="2" destOrd="0" presId="urn:microsoft.com/office/officeart/2008/layout/HalfCircleOrganizationChart"/>
    <dgm:cxn modelId="{78F95D81-6D45-4F1F-BC44-C3B70E702B8A}" type="presParOf" srcId="{BEDFC763-962E-45CE-97A9-A252D0BB9543}" destId="{27F00295-36F3-431B-B0F7-864587C4B529}" srcOrd="3" destOrd="0" presId="urn:microsoft.com/office/officeart/2008/layout/HalfCircleOrganizationChart"/>
    <dgm:cxn modelId="{655446A0-9F17-4815-8618-BE12FEF6EA84}" type="presParOf" srcId="{437AF825-2A93-4F75-A196-4601C4436F31}" destId="{68E9D9C3-581C-4639-844C-A145ED12764B}" srcOrd="1" destOrd="0" presId="urn:microsoft.com/office/officeart/2008/layout/HalfCircleOrganizationChart"/>
    <dgm:cxn modelId="{32A50B4A-4BE1-4AD6-849B-4434BB1A2203}" type="presParOf" srcId="{437AF825-2A93-4F75-A196-4601C4436F31}" destId="{61F5CBAE-742D-4300-B77A-0340AEE60CA7}" srcOrd="2" destOrd="0" presId="urn:microsoft.com/office/officeart/2008/layout/HalfCircleOrganizationChart"/>
    <dgm:cxn modelId="{E8E9364B-0510-4B1B-ADA6-09D1C1B07A15}" type="presParOf" srcId="{09EA1D5C-30E2-4D43-A6C1-F3BF546DE616}" destId="{B41F4561-FD43-43F4-BCAC-B9C5F497E7DE}" srcOrd="2" destOrd="0" presId="urn:microsoft.com/office/officeart/2008/layout/HalfCircle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AF0E9-F10D-4B50-AF0C-D10B4226DBDC}">
      <dsp:nvSpPr>
        <dsp:cNvPr id="0" name=""/>
        <dsp:cNvSpPr/>
      </dsp:nvSpPr>
      <dsp:spPr>
        <a:xfrm>
          <a:off x="1708515" y="512840"/>
          <a:ext cx="4501896" cy="4501896"/>
        </a:xfrm>
        <a:prstGeom prst="pie">
          <a:avLst>
            <a:gd name="adj1" fmla="val 162000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Reduce the impact of </a:t>
          </a:r>
          <a:r>
            <a:rPr lang="en-US" sz="2300" u="sng" kern="1200" dirty="0"/>
            <a:t>change</a:t>
          </a:r>
        </a:p>
      </dsp:txBody>
      <dsp:txXfrm>
        <a:off x="4010913" y="1345691"/>
        <a:ext cx="1661414" cy="1339850"/>
      </dsp:txXfrm>
    </dsp:sp>
    <dsp:sp modelId="{3064C663-C7BF-4C9E-BD19-20F29608C829}">
      <dsp:nvSpPr>
        <dsp:cNvPr id="0" name=""/>
        <dsp:cNvSpPr/>
      </dsp:nvSpPr>
      <dsp:spPr>
        <a:xfrm>
          <a:off x="1692790" y="523613"/>
          <a:ext cx="4501896" cy="4501896"/>
        </a:xfrm>
        <a:prstGeom prst="pie">
          <a:avLst>
            <a:gd name="adj1" fmla="val 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Minimize </a:t>
          </a:r>
          <a:r>
            <a:rPr lang="en-US" sz="2300" u="sng" kern="1200" dirty="0"/>
            <a:t>overlapping</a:t>
          </a:r>
          <a:r>
            <a:rPr lang="en-US" sz="2300" kern="1200" dirty="0"/>
            <a:t> and waste</a:t>
          </a:r>
        </a:p>
      </dsp:txBody>
      <dsp:txXfrm>
        <a:off x="4024129" y="2854952"/>
        <a:ext cx="1661414" cy="1339850"/>
      </dsp:txXfrm>
    </dsp:sp>
    <dsp:sp modelId="{74B89516-15EB-46F9-BB3B-20DE757A40A3}">
      <dsp:nvSpPr>
        <dsp:cNvPr id="0" name=""/>
        <dsp:cNvSpPr/>
      </dsp:nvSpPr>
      <dsp:spPr>
        <a:xfrm>
          <a:off x="1692790" y="523613"/>
          <a:ext cx="4501896" cy="4501896"/>
        </a:xfrm>
        <a:prstGeom prst="pie">
          <a:avLst>
            <a:gd name="adj1" fmla="val 5400000"/>
            <a:gd name="adj2" fmla="val 10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Set </a:t>
          </a:r>
          <a:r>
            <a:rPr lang="en-US" sz="2300" u="sng" kern="1200" dirty="0"/>
            <a:t>standards</a:t>
          </a:r>
          <a:r>
            <a:rPr lang="en-US" sz="2300" kern="1200" dirty="0"/>
            <a:t> to facilitate control</a:t>
          </a:r>
        </a:p>
      </dsp:txBody>
      <dsp:txXfrm>
        <a:off x="2201933" y="2854952"/>
        <a:ext cx="1661414" cy="1339850"/>
      </dsp:txXfrm>
    </dsp:sp>
    <dsp:sp modelId="{3F047F63-ED4C-44B7-813C-B44252C9ABA1}">
      <dsp:nvSpPr>
        <dsp:cNvPr id="0" name=""/>
        <dsp:cNvSpPr/>
      </dsp:nvSpPr>
      <dsp:spPr>
        <a:xfrm>
          <a:off x="1692790" y="523613"/>
          <a:ext cx="4501896" cy="4501896"/>
        </a:xfrm>
        <a:prstGeom prst="pie">
          <a:avLst>
            <a:gd name="adj1" fmla="val 108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Provide </a:t>
          </a:r>
          <a:r>
            <a:rPr lang="en-US" sz="2300" u="sng" kern="1200" dirty="0"/>
            <a:t>Direction</a:t>
          </a:r>
        </a:p>
      </dsp:txBody>
      <dsp:txXfrm>
        <a:off x="2201933" y="1354320"/>
        <a:ext cx="1661414" cy="1339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56E3D-1C9E-4222-8618-9051C61F7135}">
      <dsp:nvSpPr>
        <dsp:cNvPr id="0" name=""/>
        <dsp:cNvSpPr/>
      </dsp:nvSpPr>
      <dsp:spPr>
        <a:xfrm>
          <a:off x="3352800" y="2016653"/>
          <a:ext cx="2372130" cy="411692"/>
        </a:xfrm>
        <a:custGeom>
          <a:avLst/>
          <a:gdLst/>
          <a:ahLst/>
          <a:cxnLst/>
          <a:rect l="0" t="0" r="0" b="0"/>
          <a:pathLst>
            <a:path>
              <a:moveTo>
                <a:pt x="0" y="0"/>
              </a:moveTo>
              <a:lnTo>
                <a:pt x="0" y="205846"/>
              </a:lnTo>
              <a:lnTo>
                <a:pt x="2372130" y="205846"/>
              </a:lnTo>
              <a:lnTo>
                <a:pt x="2372130" y="411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951072-235C-4DDA-A03A-89AF3E9D1944}">
      <dsp:nvSpPr>
        <dsp:cNvPr id="0" name=""/>
        <dsp:cNvSpPr/>
      </dsp:nvSpPr>
      <dsp:spPr>
        <a:xfrm>
          <a:off x="3307080" y="2016653"/>
          <a:ext cx="91440" cy="411692"/>
        </a:xfrm>
        <a:custGeom>
          <a:avLst/>
          <a:gdLst/>
          <a:ahLst/>
          <a:cxnLst/>
          <a:rect l="0" t="0" r="0" b="0"/>
          <a:pathLst>
            <a:path>
              <a:moveTo>
                <a:pt x="45720" y="0"/>
              </a:moveTo>
              <a:lnTo>
                <a:pt x="45720" y="411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EEF2F-802B-4306-A585-047BA6FCC7E2}">
      <dsp:nvSpPr>
        <dsp:cNvPr id="0" name=""/>
        <dsp:cNvSpPr/>
      </dsp:nvSpPr>
      <dsp:spPr>
        <a:xfrm>
          <a:off x="980669" y="2016653"/>
          <a:ext cx="2372130" cy="411692"/>
        </a:xfrm>
        <a:custGeom>
          <a:avLst/>
          <a:gdLst/>
          <a:ahLst/>
          <a:cxnLst/>
          <a:rect l="0" t="0" r="0" b="0"/>
          <a:pathLst>
            <a:path>
              <a:moveTo>
                <a:pt x="2372130" y="0"/>
              </a:moveTo>
              <a:lnTo>
                <a:pt x="2372130" y="205846"/>
              </a:lnTo>
              <a:lnTo>
                <a:pt x="0" y="205846"/>
              </a:lnTo>
              <a:lnTo>
                <a:pt x="0" y="411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C3838F-1950-4321-ACA5-D4FEFAD24B96}">
      <dsp:nvSpPr>
        <dsp:cNvPr id="0" name=""/>
        <dsp:cNvSpPr/>
      </dsp:nvSpPr>
      <dsp:spPr>
        <a:xfrm>
          <a:off x="2862690" y="1036434"/>
          <a:ext cx="980219" cy="98021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CC367C-CBA0-4668-8B12-F5D11F7B2ECB}">
      <dsp:nvSpPr>
        <dsp:cNvPr id="0" name=""/>
        <dsp:cNvSpPr/>
      </dsp:nvSpPr>
      <dsp:spPr>
        <a:xfrm>
          <a:off x="2862690" y="1036434"/>
          <a:ext cx="980219" cy="98021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8E5D04-B6F2-4487-8554-E6844C97CA99}">
      <dsp:nvSpPr>
        <dsp:cNvPr id="0" name=""/>
        <dsp:cNvSpPr/>
      </dsp:nvSpPr>
      <dsp:spPr>
        <a:xfrm>
          <a:off x="2372580" y="1212874"/>
          <a:ext cx="1960438" cy="6273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4100" kern="1200" dirty="0"/>
            <a:t>Corp</a:t>
          </a:r>
        </a:p>
      </dsp:txBody>
      <dsp:txXfrm>
        <a:off x="2372580" y="1212874"/>
        <a:ext cx="1960438" cy="627340"/>
      </dsp:txXfrm>
    </dsp:sp>
    <dsp:sp modelId="{45BDB5D9-37D3-4653-A2DF-A3D0CEF84DF2}">
      <dsp:nvSpPr>
        <dsp:cNvPr id="0" name=""/>
        <dsp:cNvSpPr/>
      </dsp:nvSpPr>
      <dsp:spPr>
        <a:xfrm>
          <a:off x="490559" y="2428346"/>
          <a:ext cx="980219" cy="98021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678FF4-0487-4FD7-9E14-FDB90CCCCB08}">
      <dsp:nvSpPr>
        <dsp:cNvPr id="0" name=""/>
        <dsp:cNvSpPr/>
      </dsp:nvSpPr>
      <dsp:spPr>
        <a:xfrm>
          <a:off x="490559" y="2428346"/>
          <a:ext cx="980219" cy="98021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4205E7-D75B-4CCC-94AD-1A08F72802E5}">
      <dsp:nvSpPr>
        <dsp:cNvPr id="0" name=""/>
        <dsp:cNvSpPr/>
      </dsp:nvSpPr>
      <dsp:spPr>
        <a:xfrm>
          <a:off x="450" y="2604785"/>
          <a:ext cx="1960438" cy="6273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4100" kern="1200" dirty="0"/>
            <a:t>SBU</a:t>
          </a:r>
        </a:p>
      </dsp:txBody>
      <dsp:txXfrm>
        <a:off x="450" y="2604785"/>
        <a:ext cx="1960438" cy="627340"/>
      </dsp:txXfrm>
    </dsp:sp>
    <dsp:sp modelId="{43EFC940-0611-4D9A-88E3-FE408C4A2A40}">
      <dsp:nvSpPr>
        <dsp:cNvPr id="0" name=""/>
        <dsp:cNvSpPr/>
      </dsp:nvSpPr>
      <dsp:spPr>
        <a:xfrm>
          <a:off x="2862690" y="2428346"/>
          <a:ext cx="980219" cy="98021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EFEA5A-929B-4250-A635-176548F6CA8A}">
      <dsp:nvSpPr>
        <dsp:cNvPr id="0" name=""/>
        <dsp:cNvSpPr/>
      </dsp:nvSpPr>
      <dsp:spPr>
        <a:xfrm>
          <a:off x="2862690" y="2428346"/>
          <a:ext cx="980219" cy="98021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3F9E75-AD40-474E-868B-15E4D8B97C3E}">
      <dsp:nvSpPr>
        <dsp:cNvPr id="0" name=""/>
        <dsp:cNvSpPr/>
      </dsp:nvSpPr>
      <dsp:spPr>
        <a:xfrm>
          <a:off x="2372580" y="2604785"/>
          <a:ext cx="1960438" cy="6273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4100" kern="1200" dirty="0"/>
            <a:t>SBU</a:t>
          </a:r>
        </a:p>
      </dsp:txBody>
      <dsp:txXfrm>
        <a:off x="2372580" y="2604785"/>
        <a:ext cx="1960438" cy="627340"/>
      </dsp:txXfrm>
    </dsp:sp>
    <dsp:sp modelId="{5E5ED427-7484-4A8A-BF54-59216DAE95BC}">
      <dsp:nvSpPr>
        <dsp:cNvPr id="0" name=""/>
        <dsp:cNvSpPr/>
      </dsp:nvSpPr>
      <dsp:spPr>
        <a:xfrm>
          <a:off x="5234820" y="2428346"/>
          <a:ext cx="980219" cy="980219"/>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F0C2D5-9338-4975-BF3E-397621C777B5}">
      <dsp:nvSpPr>
        <dsp:cNvPr id="0" name=""/>
        <dsp:cNvSpPr/>
      </dsp:nvSpPr>
      <dsp:spPr>
        <a:xfrm>
          <a:off x="5234820" y="2428346"/>
          <a:ext cx="980219" cy="980219"/>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EC8E09-B28D-4781-B7BF-EBE25428ED34}">
      <dsp:nvSpPr>
        <dsp:cNvPr id="0" name=""/>
        <dsp:cNvSpPr/>
      </dsp:nvSpPr>
      <dsp:spPr>
        <a:xfrm>
          <a:off x="4744711" y="2604785"/>
          <a:ext cx="1960438" cy="62734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4100" kern="1200" dirty="0"/>
            <a:t>SBU</a:t>
          </a:r>
        </a:p>
      </dsp:txBody>
      <dsp:txXfrm>
        <a:off x="4744711" y="2604785"/>
        <a:ext cx="1960438" cy="62734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2B8306-67AF-4BB8-BB1D-26B488A25B0E}" type="datetimeFigureOut">
              <a:rPr lang="en-US" smtClean="0"/>
              <a:t>2/16/2021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77F35-65B3-460D-83B9-D5B3F4A00E49}" type="slidenum">
              <a:rPr lang="en-US" smtClean="0"/>
              <a:t>‹#›</a:t>
            </a:fld>
            <a:endParaRPr lang="en-US"/>
          </a:p>
        </p:txBody>
      </p:sp>
    </p:spTree>
    <p:extLst>
      <p:ext uri="{BB962C8B-B14F-4D97-AF65-F5344CB8AC3E}">
        <p14:creationId xmlns:p14="http://schemas.microsoft.com/office/powerpoint/2010/main" val="26983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F35-65B3-460D-83B9-D5B3F4A00E49}" type="slidenum">
              <a:rPr lang="en-US" smtClean="0"/>
              <a:t>1</a:t>
            </a:fld>
            <a:endParaRPr lang="en-US"/>
          </a:p>
        </p:txBody>
      </p:sp>
    </p:spTree>
    <p:extLst>
      <p:ext uri="{BB962C8B-B14F-4D97-AF65-F5344CB8AC3E}">
        <p14:creationId xmlns:p14="http://schemas.microsoft.com/office/powerpoint/2010/main" val="2655970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The combined external and internal analyses are called the SWOT analysis because it’s an analysis of the organization’s </a:t>
            </a:r>
            <a:r>
              <a:rPr lang="en-US" i="1" dirty="0"/>
              <a:t>strengths, weaknesses, opportunities, and threats.  Formulating a strategy</a:t>
            </a:r>
            <a:endParaRPr lang="en-US" dirty="0"/>
          </a:p>
        </p:txBody>
      </p:sp>
      <p:sp>
        <p:nvSpPr>
          <p:cNvPr id="4" name="Slide Number Placeholder 3"/>
          <p:cNvSpPr>
            <a:spLocks noGrp="1"/>
          </p:cNvSpPr>
          <p:nvPr>
            <p:ph type="sldNum" sz="quarter" idx="5"/>
          </p:nvPr>
        </p:nvSpPr>
        <p:spPr/>
        <p:txBody>
          <a:bodyPr/>
          <a:lstStyle/>
          <a:p>
            <a:pPr>
              <a:defRPr/>
            </a:pPr>
            <a:fld id="{622D12D8-30D0-420D-8F14-698653DB82ED}" type="slidenum">
              <a:rPr lang="en-US" smtClean="0"/>
              <a:pPr>
                <a:defRPr/>
              </a:pPr>
              <a:t>10</a:t>
            </a:fld>
            <a:endParaRPr lang="en-US" dirty="0"/>
          </a:p>
        </p:txBody>
      </p:sp>
    </p:spTree>
    <p:extLst>
      <p:ext uri="{BB962C8B-B14F-4D97-AF65-F5344CB8AC3E}">
        <p14:creationId xmlns:p14="http://schemas.microsoft.com/office/powerpoint/2010/main" val="3866903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F35-65B3-460D-83B9-D5B3F4A00E49}" type="slidenum">
              <a:rPr lang="en-US" smtClean="0"/>
              <a:t>11</a:t>
            </a:fld>
            <a:endParaRPr lang="en-US"/>
          </a:p>
        </p:txBody>
      </p:sp>
    </p:spTree>
    <p:extLst>
      <p:ext uri="{BB962C8B-B14F-4D97-AF65-F5344CB8AC3E}">
        <p14:creationId xmlns:p14="http://schemas.microsoft.com/office/powerpoint/2010/main" val="383052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F35-65B3-460D-83B9-D5B3F4A00E49}" type="slidenum">
              <a:rPr lang="en-US" smtClean="0"/>
              <a:t>12</a:t>
            </a:fld>
            <a:endParaRPr lang="en-US"/>
          </a:p>
        </p:txBody>
      </p:sp>
    </p:spTree>
    <p:extLst>
      <p:ext uri="{BB962C8B-B14F-4D97-AF65-F5344CB8AC3E}">
        <p14:creationId xmlns:p14="http://schemas.microsoft.com/office/powerpoint/2010/main" val="3772641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F35-65B3-460D-83B9-D5B3F4A00E49}" type="slidenum">
              <a:rPr lang="en-US" smtClean="0"/>
              <a:t>13</a:t>
            </a:fld>
            <a:endParaRPr lang="en-US"/>
          </a:p>
        </p:txBody>
      </p:sp>
    </p:spTree>
    <p:extLst>
      <p:ext uri="{BB962C8B-B14F-4D97-AF65-F5344CB8AC3E}">
        <p14:creationId xmlns:p14="http://schemas.microsoft.com/office/powerpoint/2010/main" val="510991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F35-65B3-460D-83B9-D5B3F4A00E49}" type="slidenum">
              <a:rPr lang="en-US" smtClean="0"/>
              <a:t>14</a:t>
            </a:fld>
            <a:endParaRPr lang="en-US"/>
          </a:p>
        </p:txBody>
      </p:sp>
    </p:spTree>
    <p:extLst>
      <p:ext uri="{BB962C8B-B14F-4D97-AF65-F5344CB8AC3E}">
        <p14:creationId xmlns:p14="http://schemas.microsoft.com/office/powerpoint/2010/main" val="4071890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F35-65B3-460D-83B9-D5B3F4A00E49}" type="slidenum">
              <a:rPr lang="en-US" smtClean="0"/>
              <a:t>16</a:t>
            </a:fld>
            <a:endParaRPr lang="en-US"/>
          </a:p>
        </p:txBody>
      </p:sp>
    </p:spTree>
    <p:extLst>
      <p:ext uri="{BB962C8B-B14F-4D97-AF65-F5344CB8AC3E}">
        <p14:creationId xmlns:p14="http://schemas.microsoft.com/office/powerpoint/2010/main" val="2927524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Formalization refers to how standardized an organization’s jobs are and the extent to which employee behavior is guided by rules</a:t>
            </a:r>
          </a:p>
          <a:p>
            <a:r>
              <a:rPr lang="en-US" dirty="0"/>
              <a:t>and procedures.</a:t>
            </a:r>
          </a:p>
          <a:p>
            <a:endParaRPr lang="en-US" dirty="0"/>
          </a:p>
          <a:p>
            <a:r>
              <a:rPr lang="en-US" dirty="0"/>
              <a:t>At P&amp;G small groups are empowered to make NPD decisions, when has led to an increase in products ready for market. </a:t>
            </a:r>
          </a:p>
          <a:p>
            <a:endParaRPr lang="en-US" dirty="0"/>
          </a:p>
          <a:p>
            <a:r>
              <a:rPr lang="en-US" dirty="0"/>
              <a:t>Centralization is the degree to which decision making takes place at upper levels of the organization. Decentralization is the degree to which lower-level managers provide input or actually make decisions.</a:t>
            </a:r>
          </a:p>
        </p:txBody>
      </p:sp>
      <p:sp>
        <p:nvSpPr>
          <p:cNvPr id="4" name="Slide Number Placeholder 3"/>
          <p:cNvSpPr>
            <a:spLocks noGrp="1"/>
          </p:cNvSpPr>
          <p:nvPr>
            <p:ph type="sldNum" sz="quarter" idx="5"/>
          </p:nvPr>
        </p:nvSpPr>
        <p:spPr/>
        <p:txBody>
          <a:bodyPr/>
          <a:lstStyle/>
          <a:p>
            <a:pPr>
              <a:defRPr/>
            </a:pPr>
            <a:fld id="{75797957-E3D6-43BC-B15F-E572676CB72A}" type="slidenum">
              <a:rPr lang="en-US" smtClean="0"/>
              <a:pPr>
                <a:defRPr/>
              </a:pPr>
              <a:t>17</a:t>
            </a:fld>
            <a:endParaRPr lang="en-US" dirty="0"/>
          </a:p>
        </p:txBody>
      </p:sp>
    </p:spTree>
    <p:extLst>
      <p:ext uri="{BB962C8B-B14F-4D97-AF65-F5344CB8AC3E}">
        <p14:creationId xmlns:p14="http://schemas.microsoft.com/office/powerpoint/2010/main" val="1632877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F35-65B3-460D-83B9-D5B3F4A00E49}" type="slidenum">
              <a:rPr lang="en-US" smtClean="0"/>
              <a:t>18</a:t>
            </a:fld>
            <a:endParaRPr lang="en-US"/>
          </a:p>
        </p:txBody>
      </p:sp>
    </p:spTree>
    <p:extLst>
      <p:ext uri="{BB962C8B-B14F-4D97-AF65-F5344CB8AC3E}">
        <p14:creationId xmlns:p14="http://schemas.microsoft.com/office/powerpoint/2010/main" val="1140658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F35-65B3-460D-83B9-D5B3F4A00E49}" type="slidenum">
              <a:rPr lang="en-US" smtClean="0"/>
              <a:t>19</a:t>
            </a:fld>
            <a:endParaRPr lang="en-US"/>
          </a:p>
        </p:txBody>
      </p:sp>
    </p:spTree>
    <p:extLst>
      <p:ext uri="{BB962C8B-B14F-4D97-AF65-F5344CB8AC3E}">
        <p14:creationId xmlns:p14="http://schemas.microsoft.com/office/powerpoint/2010/main" val="2982384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Black and Decker – a manufacturing company</a:t>
            </a:r>
          </a:p>
          <a:p>
            <a:r>
              <a:rPr lang="en-US" dirty="0"/>
              <a:t>How jobs are grouped together is called </a:t>
            </a:r>
            <a:r>
              <a:rPr lang="en-US" b="1" dirty="0"/>
              <a:t>departmentalization. There are five </a:t>
            </a:r>
            <a:r>
              <a:rPr lang="en-US" dirty="0"/>
              <a:t>common forms of departmentalization although an organization may use its  own unique classification. No single method of departmentalization was advocated by the early writers. The method or methods used should reflect the grouping that would best contribute to the attainment of the goals of the organization and the individual units.  </a:t>
            </a:r>
          </a:p>
        </p:txBody>
      </p:sp>
      <p:sp>
        <p:nvSpPr>
          <p:cNvPr id="4" name="Slide Number Placeholder 3"/>
          <p:cNvSpPr>
            <a:spLocks noGrp="1"/>
          </p:cNvSpPr>
          <p:nvPr>
            <p:ph type="sldNum" sz="quarter" idx="5"/>
          </p:nvPr>
        </p:nvSpPr>
        <p:spPr/>
        <p:txBody>
          <a:bodyPr/>
          <a:lstStyle/>
          <a:p>
            <a:pPr>
              <a:defRPr/>
            </a:pPr>
            <a:fld id="{BBBDFA7A-1B47-4529-AE40-EFDD8BD49194}" type="slidenum">
              <a:rPr lang="en-US" smtClean="0"/>
              <a:pPr>
                <a:defRPr/>
              </a:pPr>
              <a:t>20</a:t>
            </a:fld>
            <a:endParaRPr lang="en-US" dirty="0"/>
          </a:p>
        </p:txBody>
      </p:sp>
    </p:spTree>
    <p:extLst>
      <p:ext uri="{BB962C8B-B14F-4D97-AF65-F5344CB8AC3E}">
        <p14:creationId xmlns:p14="http://schemas.microsoft.com/office/powerpoint/2010/main" val="388686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F35-65B3-460D-83B9-D5B3F4A00E49}" type="slidenum">
              <a:rPr lang="en-US" smtClean="0"/>
              <a:t>2</a:t>
            </a:fld>
            <a:endParaRPr lang="en-US"/>
          </a:p>
        </p:txBody>
      </p:sp>
    </p:spTree>
    <p:extLst>
      <p:ext uri="{BB962C8B-B14F-4D97-AF65-F5344CB8AC3E}">
        <p14:creationId xmlns:p14="http://schemas.microsoft.com/office/powerpoint/2010/main" val="3784394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Most companies start as entrepreneurial ventures using a </a:t>
            </a:r>
            <a:r>
              <a:rPr lang="en-US" b="1" dirty="0"/>
              <a:t>simple structure, which is an organizational design with low departmentalization, </a:t>
            </a:r>
            <a:r>
              <a:rPr lang="en-US" dirty="0"/>
              <a:t>wide spans of control, authority centralized in a single person, and little formalization. The simple structure is most widely used in smaller businesses and its strengths should be obvious. It’s fast, flexible, and inexpensive to maintain, and accountability is clear.</a:t>
            </a:r>
          </a:p>
        </p:txBody>
      </p:sp>
      <p:sp>
        <p:nvSpPr>
          <p:cNvPr id="4" name="Slide Number Placeholder 3"/>
          <p:cNvSpPr>
            <a:spLocks noGrp="1"/>
          </p:cNvSpPr>
          <p:nvPr>
            <p:ph type="sldNum" sz="quarter" idx="5"/>
          </p:nvPr>
        </p:nvSpPr>
        <p:spPr/>
        <p:txBody>
          <a:bodyPr/>
          <a:lstStyle/>
          <a:p>
            <a:pPr>
              <a:defRPr/>
            </a:pPr>
            <a:fld id="{7930E1FC-D309-48BF-AFD9-BDF9ACA36AEE}" type="slidenum">
              <a:rPr lang="en-US" smtClean="0"/>
              <a:pPr>
                <a:defRPr/>
              </a:pPr>
              <a:t>21</a:t>
            </a:fld>
            <a:endParaRPr lang="en-US" dirty="0"/>
          </a:p>
        </p:txBody>
      </p:sp>
    </p:spTree>
    <p:extLst>
      <p:ext uri="{BB962C8B-B14F-4D97-AF65-F5344CB8AC3E}">
        <p14:creationId xmlns:p14="http://schemas.microsoft.com/office/powerpoint/2010/main" val="1049465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9DD60D-F19F-4DA7-BBFC-EFAF57AEACDC}" type="slidenum">
              <a:rPr lang="en-US" smtClean="0"/>
              <a:t>22</a:t>
            </a:fld>
            <a:endParaRPr lang="en-US" dirty="0"/>
          </a:p>
        </p:txBody>
      </p:sp>
    </p:spTree>
    <p:extLst>
      <p:ext uri="{BB962C8B-B14F-4D97-AF65-F5344CB8AC3E}">
        <p14:creationId xmlns:p14="http://schemas.microsoft.com/office/powerpoint/2010/main" val="1537344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9DD60D-F19F-4DA7-BBFC-EFAF57AEACDC}" type="slidenum">
              <a:rPr lang="en-US" smtClean="0"/>
              <a:t>23</a:t>
            </a:fld>
            <a:endParaRPr lang="en-US" dirty="0"/>
          </a:p>
        </p:txBody>
      </p:sp>
    </p:spTree>
    <p:extLst>
      <p:ext uri="{BB962C8B-B14F-4D97-AF65-F5344CB8AC3E}">
        <p14:creationId xmlns:p14="http://schemas.microsoft.com/office/powerpoint/2010/main" val="81646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9DD60D-F19F-4DA7-BBFC-EFAF57AEACDC}" type="slidenum">
              <a:rPr lang="en-US" smtClean="0"/>
              <a:t>24</a:t>
            </a:fld>
            <a:endParaRPr lang="en-US" dirty="0"/>
          </a:p>
        </p:txBody>
      </p:sp>
    </p:spTree>
    <p:extLst>
      <p:ext uri="{BB962C8B-B14F-4D97-AF65-F5344CB8AC3E}">
        <p14:creationId xmlns:p14="http://schemas.microsoft.com/office/powerpoint/2010/main" val="3382711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RND</a:t>
            </a:r>
          </a:p>
        </p:txBody>
      </p:sp>
      <p:sp>
        <p:nvSpPr>
          <p:cNvPr id="4" name="Slide Number Placeholder 3"/>
          <p:cNvSpPr>
            <a:spLocks noGrp="1"/>
          </p:cNvSpPr>
          <p:nvPr>
            <p:ph type="sldNum" sz="quarter" idx="5"/>
          </p:nvPr>
        </p:nvSpPr>
        <p:spPr/>
        <p:txBody>
          <a:bodyPr/>
          <a:lstStyle/>
          <a:p>
            <a:fld id="{3A877F35-65B3-460D-83B9-D5B3F4A00E49}" type="slidenum">
              <a:rPr lang="en-US" smtClean="0"/>
              <a:t>25</a:t>
            </a:fld>
            <a:endParaRPr lang="en-US"/>
          </a:p>
        </p:txBody>
      </p:sp>
    </p:spTree>
    <p:extLst>
      <p:ext uri="{BB962C8B-B14F-4D97-AF65-F5344CB8AC3E}">
        <p14:creationId xmlns:p14="http://schemas.microsoft.com/office/powerpoint/2010/main" val="1565418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A corporate strategy is an organizational strategy that specifies what businesses a company is in or wants to be in and what it wants to do with those businesses. It’s based on the mission and goals of the organization and the roles that each business unit of the organization will play</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A5E7E824-FAAD-4312-8CBA-D86386719D7C}" type="slidenum">
              <a:rPr lang="en-US" smtClean="0"/>
              <a:pPr>
                <a:defRPr/>
              </a:pPr>
              <a:t>26</a:t>
            </a:fld>
            <a:endParaRPr lang="en-US" dirty="0"/>
          </a:p>
        </p:txBody>
      </p:sp>
    </p:spTree>
    <p:extLst>
      <p:ext uri="{BB962C8B-B14F-4D97-AF65-F5344CB8AC3E}">
        <p14:creationId xmlns:p14="http://schemas.microsoft.com/office/powerpoint/2010/main" val="702892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A growth strategy is when an organization expands the number of markets served or products offered, either through its current business(es) or through new business(es). Because of its growth strategy, an organization may increase revenues, number of employees, or market share. Organizations grow by using concentration, vertical integration, horizontal  integration, or diversification</a:t>
            </a:r>
          </a:p>
        </p:txBody>
      </p:sp>
      <p:sp>
        <p:nvSpPr>
          <p:cNvPr id="4" name="Slide Number Placeholder 3"/>
          <p:cNvSpPr>
            <a:spLocks noGrp="1"/>
          </p:cNvSpPr>
          <p:nvPr>
            <p:ph type="sldNum" sz="quarter" idx="5"/>
          </p:nvPr>
        </p:nvSpPr>
        <p:spPr/>
        <p:txBody>
          <a:bodyPr/>
          <a:lstStyle/>
          <a:p>
            <a:pPr>
              <a:defRPr/>
            </a:pPr>
            <a:fld id="{754DCCD8-54E1-4522-98EE-2130A55AFB50}" type="slidenum">
              <a:rPr lang="en-US" smtClean="0"/>
              <a:pPr>
                <a:defRPr/>
              </a:pPr>
              <a:t>27</a:t>
            </a:fld>
            <a:endParaRPr lang="en-US" dirty="0"/>
          </a:p>
        </p:txBody>
      </p:sp>
    </p:spTree>
    <p:extLst>
      <p:ext uri="{BB962C8B-B14F-4D97-AF65-F5344CB8AC3E}">
        <p14:creationId xmlns:p14="http://schemas.microsoft.com/office/powerpoint/2010/main" val="4055053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BEBEE880-6A31-43AF-BD95-856DC82EE1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fld id="{FA52299B-A7C5-4F4E-A7BC-06A920A76798}" type="slidenum">
              <a:rPr lang="en-US" altLang="en-US" sz="1200"/>
              <a:pPr/>
              <a:t>28</a:t>
            </a:fld>
            <a:endParaRPr lang="en-US" altLang="en-US" sz="1200"/>
          </a:p>
        </p:txBody>
      </p:sp>
      <p:sp>
        <p:nvSpPr>
          <p:cNvPr id="23555" name="Rectangle 2">
            <a:extLst>
              <a:ext uri="{FF2B5EF4-FFF2-40B4-BE49-F238E27FC236}">
                <a16:creationId xmlns:a16="http://schemas.microsoft.com/office/drawing/2014/main" id="{6DB8E7AF-2461-415E-B9C0-8D1CA7BE4613}"/>
              </a:ext>
            </a:extLst>
          </p:cNvPr>
          <p:cNvSpPr>
            <a:spLocks noGrp="1" noRot="1" noChangeAspect="1" noChangeArrowheads="1" noTextEdit="1"/>
          </p:cNvSpPr>
          <p:nvPr>
            <p:ph type="sldImg"/>
          </p:nvPr>
        </p:nvSpPr>
        <p:spPr>
          <a:xfrm>
            <a:off x="1152525" y="693738"/>
            <a:ext cx="4552950" cy="3414712"/>
          </a:xfrm>
          <a:ln w="12700" cap="flat">
            <a:solidFill>
              <a:schemeClr val="tx1"/>
            </a:solidFill>
          </a:ln>
        </p:spPr>
      </p:sp>
      <p:sp>
        <p:nvSpPr>
          <p:cNvPr id="23556" name="Rectangle 3">
            <a:extLst>
              <a:ext uri="{FF2B5EF4-FFF2-40B4-BE49-F238E27FC236}">
                <a16:creationId xmlns:a16="http://schemas.microsoft.com/office/drawing/2014/main" id="{621F11C1-E053-4EEB-B616-7D2414CF10D4}"/>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Organic</a:t>
            </a:r>
          </a:p>
          <a:p>
            <a:r>
              <a:rPr lang="en-US" dirty="0"/>
              <a:t>Mechanistic </a:t>
            </a:r>
          </a:p>
        </p:txBody>
      </p:sp>
      <p:sp>
        <p:nvSpPr>
          <p:cNvPr id="4" name="Slide Number Placeholder 3"/>
          <p:cNvSpPr>
            <a:spLocks noGrp="1"/>
          </p:cNvSpPr>
          <p:nvPr>
            <p:ph type="sldNum" sz="quarter" idx="5"/>
          </p:nvPr>
        </p:nvSpPr>
        <p:spPr/>
        <p:txBody>
          <a:bodyPr/>
          <a:lstStyle/>
          <a:p>
            <a:fld id="{3A877F35-65B3-460D-83B9-D5B3F4A00E49}" type="slidenum">
              <a:rPr lang="en-US" smtClean="0"/>
              <a:t>3</a:t>
            </a:fld>
            <a:endParaRPr lang="en-US"/>
          </a:p>
        </p:txBody>
      </p:sp>
    </p:spTree>
    <p:extLst>
      <p:ext uri="{BB962C8B-B14F-4D97-AF65-F5344CB8AC3E}">
        <p14:creationId xmlns:p14="http://schemas.microsoft.com/office/powerpoint/2010/main" val="955523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competence provides a competitive edge. </a:t>
            </a:r>
          </a:p>
        </p:txBody>
      </p:sp>
      <p:sp>
        <p:nvSpPr>
          <p:cNvPr id="4" name="Slide Number Placeholder 3"/>
          <p:cNvSpPr>
            <a:spLocks noGrp="1"/>
          </p:cNvSpPr>
          <p:nvPr>
            <p:ph type="sldNum" sz="quarter" idx="5"/>
          </p:nvPr>
        </p:nvSpPr>
        <p:spPr/>
        <p:txBody>
          <a:bodyPr/>
          <a:lstStyle/>
          <a:p>
            <a:fld id="{3A877F35-65B3-460D-83B9-D5B3F4A00E49}" type="slidenum">
              <a:rPr lang="en-US" smtClean="0"/>
              <a:t>4</a:t>
            </a:fld>
            <a:endParaRPr lang="en-US"/>
          </a:p>
        </p:txBody>
      </p:sp>
    </p:spTree>
    <p:extLst>
      <p:ext uri="{BB962C8B-B14F-4D97-AF65-F5344CB8AC3E}">
        <p14:creationId xmlns:p14="http://schemas.microsoft.com/office/powerpoint/2010/main" val="1802044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877F35-65B3-460D-83B9-D5B3F4A00E49}" type="slidenum">
              <a:rPr lang="en-US" smtClean="0"/>
              <a:t>5</a:t>
            </a:fld>
            <a:endParaRPr lang="en-US"/>
          </a:p>
        </p:txBody>
      </p:sp>
    </p:spTree>
    <p:extLst>
      <p:ext uri="{BB962C8B-B14F-4D97-AF65-F5344CB8AC3E}">
        <p14:creationId xmlns:p14="http://schemas.microsoft.com/office/powerpoint/2010/main" val="127493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Managers should plan for at least four reasons.</a:t>
            </a:r>
          </a:p>
        </p:txBody>
      </p:sp>
      <p:sp>
        <p:nvSpPr>
          <p:cNvPr id="4" name="Slide Number Placeholder 3"/>
          <p:cNvSpPr>
            <a:spLocks noGrp="1"/>
          </p:cNvSpPr>
          <p:nvPr>
            <p:ph type="sldNum" sz="quarter" idx="5"/>
          </p:nvPr>
        </p:nvSpPr>
        <p:spPr/>
        <p:txBody>
          <a:bodyPr/>
          <a:lstStyle/>
          <a:p>
            <a:pPr>
              <a:defRPr/>
            </a:pPr>
            <a:fld id="{8A8D6960-2B0A-4C44-BD6D-992637947A11}" type="slidenum">
              <a:rPr lang="en-US" smtClean="0"/>
              <a:pPr>
                <a:defRPr/>
              </a:pPr>
              <a:t>6</a:t>
            </a:fld>
            <a:endParaRPr lang="en-US" dirty="0"/>
          </a:p>
        </p:txBody>
      </p:sp>
    </p:spTree>
    <p:extLst>
      <p:ext uri="{BB962C8B-B14F-4D97-AF65-F5344CB8AC3E}">
        <p14:creationId xmlns:p14="http://schemas.microsoft.com/office/powerpoint/2010/main" val="4215315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Although it makes sense for an organization to establish goals, an overall plan and direction, critics have challenged some of the basic assumptions of planning.</a:t>
            </a:r>
          </a:p>
          <a:p>
            <a:endParaRPr lang="en-US" dirty="0"/>
          </a:p>
          <a:p>
            <a:r>
              <a:rPr lang="en-US" sz="1200" b="1" dirty="0">
                <a:solidFill>
                  <a:srgbClr val="FF0000"/>
                </a:solidFill>
              </a:rPr>
              <a:t>Planning Reduces vision to a routine, so Planning time  to innovate is important </a:t>
            </a:r>
          </a:p>
          <a:p>
            <a:endParaRPr lang="en-US" dirty="0"/>
          </a:p>
        </p:txBody>
      </p:sp>
      <p:sp>
        <p:nvSpPr>
          <p:cNvPr id="4" name="Slide Number Placeholder 3"/>
          <p:cNvSpPr>
            <a:spLocks noGrp="1"/>
          </p:cNvSpPr>
          <p:nvPr>
            <p:ph type="sldNum" sz="quarter" idx="5"/>
          </p:nvPr>
        </p:nvSpPr>
        <p:spPr/>
        <p:txBody>
          <a:bodyPr/>
          <a:lstStyle/>
          <a:p>
            <a:pPr>
              <a:defRPr/>
            </a:pPr>
            <a:fld id="{103F1A8F-CCE7-403E-93B4-5109E6B297F4}" type="slidenum">
              <a:rPr lang="en-US" smtClean="0"/>
              <a:pPr>
                <a:defRPr/>
              </a:pPr>
              <a:t>7</a:t>
            </a:fld>
            <a:endParaRPr lang="en-US" dirty="0"/>
          </a:p>
        </p:txBody>
      </p:sp>
    </p:spTree>
    <p:extLst>
      <p:ext uri="{BB962C8B-B14F-4D97-AF65-F5344CB8AC3E}">
        <p14:creationId xmlns:p14="http://schemas.microsoft.com/office/powerpoint/2010/main" val="270450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Strategic management is what managers do to develop an organization’s strategies. What are an organization’s strategies? They’re the plans for how the organization will do what it’s in business to do, how it will compete successfully, and how it will attract and satisfy its customers in order to achieve its goals</a:t>
            </a:r>
          </a:p>
        </p:txBody>
      </p:sp>
      <p:sp>
        <p:nvSpPr>
          <p:cNvPr id="4" name="Slide Number Placeholder 3"/>
          <p:cNvSpPr>
            <a:spLocks noGrp="1"/>
          </p:cNvSpPr>
          <p:nvPr>
            <p:ph type="sldNum" sz="quarter" idx="5"/>
          </p:nvPr>
        </p:nvSpPr>
        <p:spPr/>
        <p:txBody>
          <a:bodyPr/>
          <a:lstStyle/>
          <a:p>
            <a:pPr>
              <a:defRPr/>
            </a:pPr>
            <a:fld id="{42C29A4F-71AC-4E97-A49F-1118F4592664}" type="slidenum">
              <a:rPr lang="en-US" smtClean="0"/>
              <a:pPr>
                <a:defRPr/>
              </a:pPr>
              <a:t>8</a:t>
            </a:fld>
            <a:endParaRPr lang="en-US" dirty="0"/>
          </a:p>
        </p:txBody>
      </p:sp>
    </p:spTree>
    <p:extLst>
      <p:ext uri="{BB962C8B-B14F-4D97-AF65-F5344CB8AC3E}">
        <p14:creationId xmlns:p14="http://schemas.microsoft.com/office/powerpoint/2010/main" val="389703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CED97975-1B5A-4BE4-AD7C-8AD737B3F191}" type="slidenum">
              <a:rPr lang="en-US" smtClean="0"/>
              <a:pPr>
                <a:defRPr/>
              </a:pPr>
              <a:t>9</a:t>
            </a:fld>
            <a:endParaRPr lang="en-US" dirty="0"/>
          </a:p>
        </p:txBody>
      </p:sp>
    </p:spTree>
    <p:extLst>
      <p:ext uri="{BB962C8B-B14F-4D97-AF65-F5344CB8AC3E}">
        <p14:creationId xmlns:p14="http://schemas.microsoft.com/office/powerpoint/2010/main" val="3175731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65538" name="Rectangle 2"/>
          <p:cNvSpPr>
            <a:spLocks noChangeArrowheads="1"/>
          </p:cNvSpPr>
          <p:nvPr userDrawn="1"/>
        </p:nvSpPr>
        <p:spPr bwMode="auto">
          <a:xfrm>
            <a:off x="0" y="0"/>
            <a:ext cx="9144000" cy="6858000"/>
          </a:xfrm>
          <a:prstGeom prst="rect">
            <a:avLst/>
          </a:prstGeom>
          <a:solidFill>
            <a:srgbClr val="E2EDDF"/>
          </a:solidFill>
          <a:ln w="9525">
            <a:solidFill>
              <a:srgbClr val="666633"/>
            </a:solidFill>
            <a:miter lim="800000"/>
            <a:headEnd/>
            <a:tailEnd/>
          </a:ln>
          <a:effectLst/>
        </p:spPr>
        <p:txBody>
          <a:bodyPr wrap="none" anchor="ctr"/>
          <a:lstStyle/>
          <a:p>
            <a:endParaRPr lang="en-US" dirty="0"/>
          </a:p>
        </p:txBody>
      </p:sp>
      <p:sp>
        <p:nvSpPr>
          <p:cNvPr id="65539" name="Rectangle 3"/>
          <p:cNvSpPr>
            <a:spLocks noChangeArrowheads="1"/>
          </p:cNvSpPr>
          <p:nvPr userDrawn="1"/>
        </p:nvSpPr>
        <p:spPr bwMode="auto">
          <a:xfrm>
            <a:off x="152400" y="0"/>
            <a:ext cx="2286000" cy="6858000"/>
          </a:xfrm>
          <a:prstGeom prst="rect">
            <a:avLst/>
          </a:prstGeom>
          <a:solidFill>
            <a:schemeClr val="bg1">
              <a:lumMod val="85000"/>
            </a:schemeClr>
          </a:solidFill>
          <a:ln>
            <a:noFill/>
          </a:ln>
          <a:effectLst/>
        </p:spPr>
        <p:txBody>
          <a:bodyPr wrap="none" anchor="ctr"/>
          <a:lstStyle/>
          <a:p>
            <a:endParaRPr lang="en-US"/>
          </a:p>
        </p:txBody>
      </p:sp>
      <p:sp>
        <p:nvSpPr>
          <p:cNvPr id="65540" name="Rectangle 4"/>
          <p:cNvSpPr>
            <a:spLocks noChangeArrowheads="1"/>
          </p:cNvSpPr>
          <p:nvPr userDrawn="1"/>
        </p:nvSpPr>
        <p:spPr bwMode="auto">
          <a:xfrm>
            <a:off x="1524000" y="685800"/>
            <a:ext cx="7239000" cy="5257800"/>
          </a:xfrm>
          <a:prstGeom prst="rect">
            <a:avLst/>
          </a:prstGeom>
          <a:solidFill>
            <a:schemeClr val="accent3"/>
          </a:solidFill>
          <a:ln>
            <a:noFill/>
          </a:ln>
          <a:effectLst/>
        </p:spPr>
        <p:txBody>
          <a:bodyPr wrap="none" anchor="ctr"/>
          <a:lstStyle/>
          <a:p>
            <a:endParaRPr lang="en-US"/>
          </a:p>
        </p:txBody>
      </p:sp>
      <p:sp>
        <p:nvSpPr>
          <p:cNvPr id="65541" name="Rectangle 5"/>
          <p:cNvSpPr>
            <a:spLocks noGrp="1" noChangeArrowheads="1"/>
          </p:cNvSpPr>
          <p:nvPr>
            <p:ph type="ctrTitle"/>
          </p:nvPr>
        </p:nvSpPr>
        <p:spPr>
          <a:xfrm>
            <a:off x="1676400" y="2016125"/>
            <a:ext cx="7010400" cy="1470025"/>
          </a:xfrm>
        </p:spPr>
        <p:txBody>
          <a:bodyPr/>
          <a:lstStyle>
            <a:lvl1pPr>
              <a:defRPr/>
            </a:lvl1pPr>
          </a:lstStyle>
          <a:p>
            <a:pPr lvl="0"/>
            <a:r>
              <a:rPr lang="en-US" noProof="0" dirty="0"/>
              <a:t>Click to edit Master title style</a:t>
            </a:r>
          </a:p>
        </p:txBody>
      </p:sp>
      <p:sp>
        <p:nvSpPr>
          <p:cNvPr id="65542" name="Rectangle 6"/>
          <p:cNvSpPr>
            <a:spLocks noGrp="1" noChangeArrowheads="1"/>
          </p:cNvSpPr>
          <p:nvPr>
            <p:ph type="subTitle" idx="1"/>
          </p:nvPr>
        </p:nvSpPr>
        <p:spPr>
          <a:xfrm>
            <a:off x="1676400" y="3467100"/>
            <a:ext cx="7010400" cy="762000"/>
          </a:xfrm>
        </p:spPr>
        <p:txBody>
          <a:bodyPr/>
          <a:lstStyle>
            <a:lvl1pPr marL="0" indent="0" algn="ctr">
              <a:buFontTx/>
              <a:buNone/>
              <a:defRPr/>
            </a:lvl1pPr>
          </a:lstStyle>
          <a:p>
            <a:pPr lvl="0"/>
            <a:r>
              <a:rPr lang="en-US" noProof="0"/>
              <a:t>Click to edit Master subtitle style</a:t>
            </a:r>
          </a:p>
        </p:txBody>
      </p:sp>
      <p:sp>
        <p:nvSpPr>
          <p:cNvPr id="4" name="Rectangle 3"/>
          <p:cNvSpPr/>
          <p:nvPr userDrawn="1"/>
        </p:nvSpPr>
        <p:spPr bwMode="auto">
          <a:xfrm>
            <a:off x="0" y="0"/>
            <a:ext cx="9144000" cy="152400"/>
          </a:xfrm>
          <a:prstGeom prst="rect">
            <a:avLst/>
          </a:prstGeom>
          <a:solidFill>
            <a:srgbClr val="0070C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25190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02E4E5-EBDA-4562-A87B-48C7CC93DEC2}" type="datetimeFigureOut">
              <a:rPr lang="en-US" smtClean="0"/>
              <a:pPr/>
              <a:t>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C5FAE-00CD-47A8-9354-893880255B90}" type="slidenum">
              <a:rPr lang="en-US" smtClean="0"/>
              <a:pPr/>
              <a:t>‹#›</a:t>
            </a:fld>
            <a:endParaRPr lang="en-US"/>
          </a:p>
        </p:txBody>
      </p:sp>
    </p:spTree>
    <p:extLst>
      <p:ext uri="{BB962C8B-B14F-4D97-AF65-F5344CB8AC3E}">
        <p14:creationId xmlns:p14="http://schemas.microsoft.com/office/powerpoint/2010/main" val="3819935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02E4E5-EBDA-4562-A87B-48C7CC93DEC2}"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C5FAE-00CD-47A8-9354-893880255B90}" type="slidenum">
              <a:rPr lang="en-US" smtClean="0"/>
              <a:pPr/>
              <a:t>‹#›</a:t>
            </a:fld>
            <a:endParaRPr lang="en-US"/>
          </a:p>
        </p:txBody>
      </p:sp>
    </p:spTree>
    <p:extLst>
      <p:ext uri="{BB962C8B-B14F-4D97-AF65-F5344CB8AC3E}">
        <p14:creationId xmlns:p14="http://schemas.microsoft.com/office/powerpoint/2010/main" val="150189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02E4E5-EBDA-4562-A87B-48C7CC93DEC2}"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C5FAE-00CD-47A8-9354-893880255B90}" type="slidenum">
              <a:rPr lang="en-US" smtClean="0"/>
              <a:pPr/>
              <a:t>‹#›</a:t>
            </a:fld>
            <a:endParaRPr lang="en-US"/>
          </a:p>
        </p:txBody>
      </p:sp>
    </p:spTree>
    <p:extLst>
      <p:ext uri="{BB962C8B-B14F-4D97-AF65-F5344CB8AC3E}">
        <p14:creationId xmlns:p14="http://schemas.microsoft.com/office/powerpoint/2010/main" val="2117254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002E4E5-EBDA-4562-A87B-48C7CC93DEC2}"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C5FAE-00CD-47A8-9354-893880255B90}" type="slidenum">
              <a:rPr lang="en-US" smtClean="0"/>
              <a:pPr/>
              <a:t>‹#›</a:t>
            </a:fld>
            <a:endParaRPr lang="en-US"/>
          </a:p>
        </p:txBody>
      </p:sp>
    </p:spTree>
    <p:extLst>
      <p:ext uri="{BB962C8B-B14F-4D97-AF65-F5344CB8AC3E}">
        <p14:creationId xmlns:p14="http://schemas.microsoft.com/office/powerpoint/2010/main" val="3398525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02E4E5-EBDA-4562-A87B-48C7CC93DEC2}"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C5FAE-00CD-47A8-9354-893880255B90}" type="slidenum">
              <a:rPr lang="en-US" smtClean="0"/>
              <a:pPr/>
              <a:t>‹#›</a:t>
            </a:fld>
            <a:endParaRPr lang="en-US"/>
          </a:p>
        </p:txBody>
      </p:sp>
    </p:spTree>
    <p:extLst>
      <p:ext uri="{BB962C8B-B14F-4D97-AF65-F5344CB8AC3E}">
        <p14:creationId xmlns:p14="http://schemas.microsoft.com/office/powerpoint/2010/main" val="2047423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2E4E5-EBDA-4562-A87B-48C7CC93DEC2}"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C5FAE-00CD-47A8-9354-893880255B90}" type="slidenum">
              <a:rPr lang="en-US" smtClean="0"/>
              <a:pPr/>
              <a:t>‹#›</a:t>
            </a:fld>
            <a:endParaRPr lang="en-US"/>
          </a:p>
        </p:txBody>
      </p:sp>
    </p:spTree>
    <p:extLst>
      <p:ext uri="{BB962C8B-B14F-4D97-AF65-F5344CB8AC3E}">
        <p14:creationId xmlns:p14="http://schemas.microsoft.com/office/powerpoint/2010/main" val="2680163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02E4E5-EBDA-4562-A87B-48C7CC93DEC2}" type="datetimeFigureOut">
              <a:rPr lang="en-US" smtClean="0"/>
              <a:pPr/>
              <a:t>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C5FAE-00CD-47A8-9354-893880255B90}" type="slidenum">
              <a:rPr lang="en-US" smtClean="0"/>
              <a:pPr/>
              <a:t>‹#›</a:t>
            </a:fld>
            <a:endParaRPr lang="en-US"/>
          </a:p>
        </p:txBody>
      </p:sp>
    </p:spTree>
    <p:extLst>
      <p:ext uri="{BB962C8B-B14F-4D97-AF65-F5344CB8AC3E}">
        <p14:creationId xmlns:p14="http://schemas.microsoft.com/office/powerpoint/2010/main" val="372533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02E4E5-EBDA-4562-A87B-48C7CC93DEC2}" type="datetimeFigureOut">
              <a:rPr lang="en-US" smtClean="0"/>
              <a:pPr/>
              <a:t>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0C5FAE-00CD-47A8-9354-893880255B90}" type="slidenum">
              <a:rPr lang="en-US" smtClean="0"/>
              <a:pPr/>
              <a:t>‹#›</a:t>
            </a:fld>
            <a:endParaRPr lang="en-US"/>
          </a:p>
        </p:txBody>
      </p:sp>
    </p:spTree>
    <p:extLst>
      <p:ext uri="{BB962C8B-B14F-4D97-AF65-F5344CB8AC3E}">
        <p14:creationId xmlns:p14="http://schemas.microsoft.com/office/powerpoint/2010/main" val="1492937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02E4E5-EBDA-4562-A87B-48C7CC93DEC2}" type="datetimeFigureOut">
              <a:rPr lang="en-US" smtClean="0"/>
              <a:pPr/>
              <a:t>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0C5FAE-00CD-47A8-9354-893880255B90}" type="slidenum">
              <a:rPr lang="en-US" smtClean="0"/>
              <a:pPr/>
              <a:t>‹#›</a:t>
            </a:fld>
            <a:endParaRPr lang="en-US"/>
          </a:p>
        </p:txBody>
      </p:sp>
    </p:spTree>
    <p:extLst>
      <p:ext uri="{BB962C8B-B14F-4D97-AF65-F5344CB8AC3E}">
        <p14:creationId xmlns:p14="http://schemas.microsoft.com/office/powerpoint/2010/main" val="1120922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2E4E5-EBDA-4562-A87B-48C7CC93DEC2}" type="datetimeFigureOut">
              <a:rPr lang="en-US" smtClean="0"/>
              <a:pPr/>
              <a:t>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0C5FAE-00CD-47A8-9354-893880255B90}" type="slidenum">
              <a:rPr lang="en-US" smtClean="0"/>
              <a:pPr/>
              <a:t>‹#›</a:t>
            </a:fld>
            <a:endParaRPr lang="en-US"/>
          </a:p>
        </p:txBody>
      </p:sp>
    </p:spTree>
    <p:extLst>
      <p:ext uri="{BB962C8B-B14F-4D97-AF65-F5344CB8AC3E}">
        <p14:creationId xmlns:p14="http://schemas.microsoft.com/office/powerpoint/2010/main" val="1860901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02E4E5-EBDA-4562-A87B-48C7CC93DEC2}" type="datetimeFigureOut">
              <a:rPr lang="en-US" smtClean="0"/>
              <a:pPr/>
              <a:t>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C5FAE-00CD-47A8-9354-893880255B90}" type="slidenum">
              <a:rPr lang="en-US" smtClean="0"/>
              <a:pPr/>
              <a:t>‹#›</a:t>
            </a:fld>
            <a:endParaRPr lang="en-US"/>
          </a:p>
        </p:txBody>
      </p:sp>
    </p:spTree>
    <p:extLst>
      <p:ext uri="{BB962C8B-B14F-4D97-AF65-F5344CB8AC3E}">
        <p14:creationId xmlns:p14="http://schemas.microsoft.com/office/powerpoint/2010/main" val="928949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0"/>
            <a:ext cx="9144000" cy="6858000"/>
          </a:xfrm>
          <a:prstGeom prst="rect">
            <a:avLst/>
          </a:prstGeom>
          <a:solidFill>
            <a:srgbClr val="E2EDDF"/>
          </a:solidFill>
          <a:ln w="9525">
            <a:solidFill>
              <a:srgbClr val="666633"/>
            </a:solidFill>
            <a:miter lim="800000"/>
            <a:headEnd/>
            <a:tailEnd/>
          </a:ln>
          <a:effectLst/>
        </p:spPr>
        <p:txBody>
          <a:bodyPr wrap="none" anchor="ctr"/>
          <a:lstStyle/>
          <a:p>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2E4E5-EBDA-4562-A87B-48C7CC93DEC2}" type="datetimeFigureOut">
              <a:rPr lang="en-US" smtClean="0"/>
              <a:pPr/>
              <a:t>2/16/2021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0C5FAE-00CD-47A8-9354-893880255B90}" type="slidenum">
              <a:rPr lang="en-US" smtClean="0"/>
              <a:pPr/>
              <a:t>‹#›</a:t>
            </a:fld>
            <a:endParaRPr lang="en-US"/>
          </a:p>
        </p:txBody>
      </p:sp>
      <p:sp>
        <p:nvSpPr>
          <p:cNvPr id="8" name="Rectangle 7"/>
          <p:cNvSpPr/>
          <p:nvPr userDrawn="1"/>
        </p:nvSpPr>
        <p:spPr bwMode="auto">
          <a:xfrm>
            <a:off x="0" y="0"/>
            <a:ext cx="9144000" cy="152400"/>
          </a:xfrm>
          <a:prstGeom prst="rect">
            <a:avLst/>
          </a:prstGeom>
          <a:solidFill>
            <a:srgbClr val="0070C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0" name="Straight Connector 9"/>
          <p:cNvCxnSpPr/>
          <p:nvPr userDrawn="1"/>
        </p:nvCxnSpPr>
        <p:spPr>
          <a:xfrm>
            <a:off x="0" y="1524000"/>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19428"/>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7.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2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3.xml"/><Relationship Id="rId7" Type="http://schemas.openxmlformats.org/officeDocument/2006/relationships/image" Target="../media/image22.jpeg"/><Relationship Id="rId12"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google.com/url?sa=i&amp;source=imgres&amp;cd=&amp;ved=2ahUKEwi_7-CY4OPfAhXjmeAKHctnDHEQjRx6BAgBEAU&amp;url=http://www.perfectlyintune.com/page34/page35/page35.html&amp;psig=AOvVaw1c2iTGTMOjSbSgK1noOOEj&amp;ust=1547228160891964" TargetMode="External"/><Relationship Id="rId11" Type="http://schemas.openxmlformats.org/officeDocument/2006/relationships/image" Target="../media/image26.jpe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notesSlide" Target="../notesSlides/notesSlide13.xml"/><Relationship Id="rId9"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slideLayout" Target="../slideLayouts/slideLayout3.xml"/><Relationship Id="rId7" Type="http://schemas.openxmlformats.org/officeDocument/2006/relationships/image" Target="../media/image28.jpe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7.jpeg"/><Relationship Id="rId5" Type="http://schemas.openxmlformats.org/officeDocument/2006/relationships/hyperlink" Target="https://www.google.com/url?sa=i&amp;source=images&amp;cd=&amp;ved=2ahUKEwj7qYu7xOPfAhXsRt8KHZSmDigQjRx6BAgBEAU&amp;url=https://www.ebay.com/itm/New-Nike-Zoom-High-Jump-HJ-3-Track-Field-Shoes-Spikes-Size-10-5-Black-Pink-/282343973264&amp;psig=AOvVaw06eFQN2Wb9uXkp-mmLls1R&amp;ust=1547220706007224" TargetMode="External"/><Relationship Id="rId10" Type="http://schemas.openxmlformats.org/officeDocument/2006/relationships/image" Target="../media/image1.png"/><Relationship Id="rId4" Type="http://schemas.openxmlformats.org/officeDocument/2006/relationships/notesSlide" Target="../notesSlides/notesSlide14.xm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33.jpe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2.jpeg"/><Relationship Id="rId5" Type="http://schemas.openxmlformats.org/officeDocument/2006/relationships/hyperlink" Target="https://www.stanfordchildrens.org/en/topic/default?id=the-operating-room-90-P03015" TargetMode="External"/><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37.jpe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6.png"/><Relationship Id="rId5" Type="http://schemas.openxmlformats.org/officeDocument/2006/relationships/hyperlink" Target="https://www.google.com/imgres?imgurl=http://www.blackanddecker.com/en-us/~/media/blackanddecker/images/global/header/header_logo.png&amp;imgrefurl=https://www.blackanddecker.com/&amp;h=115&amp;w=187&amp;tbnid=TLas3I0QXoQy_M:&amp;q=black+and+decker&amp;tbnh=75&amp;tbnw=122&amp;usg=AI4_-kRkWLyIZLSEZ0KqhtptstzBVUqjvA&amp;vet=1&amp;docid=2HT1_H6pEPtC2M&amp;itg=1&amp;sa=X&amp;ved=2ahUKEwir0M72vJvgAhXqkOAKHfgrC3cQ_B0wF3oECAYQEQ" TargetMode="External"/><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39.jpe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www.google.com/search?q=johnson+and+johnson+logo&amp;rlz=1C1GCEA_enUS802US802&amp;tbm=isch&amp;source=iu&amp;ictx=1&amp;fir=_Bf7g_otgEh88M%253A%252CzK75ArjWaFbkLM%252C_&amp;usg=AI4_-kTqJ5l7rxbLJh8sD1ZMQ8I_Vema-g&amp;sa=X&amp;ved=2ahUKEwjqjKSGzpvgAhUBJt8KHRYRAUQQ9QEwCXoECAQQFg#imgrc=_Bf7g_otgEh88M:" TargetMode="External"/><Relationship Id="rId5" Type="http://schemas.openxmlformats.org/officeDocument/2006/relationships/image" Target="../media/image38.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0.png"/><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41.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4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2.png"/><Relationship Id="rId5" Type="http://schemas.openxmlformats.org/officeDocument/2006/relationships/hyperlink" Target="https://www.google.com/search?q=netflix+logo&amp;rlz=1C1GCEA_enUS802US802&amp;tbm=isch&amp;source=iu&amp;ictx=1&amp;fir=oP3qjbrj5xYWhM%253A%252C-g3LO_OZ03IQ3M%252C_&amp;usg=AI4_-kRTWSrn_1auR7NYBBLC2i_4c2eqFw&amp;sa=X&amp;ved=2ahUKEwi0ut_OwJ3gAhUIMt8KHevYBI8Q9QEwDXoECAEQCg#imgrc=oP3qjbrj5xYWhM:" TargetMode="External"/><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3.xml"/><Relationship Id="rId7" Type="http://schemas.openxmlformats.org/officeDocument/2006/relationships/diagramQuickStyle" Target="../diagrams/quickStyle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25.xml"/><Relationship Id="rId9" Type="http://schemas.microsoft.com/office/2007/relationships/diagramDrawing" Target="../diagrams/drawing2.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hyperlink" Target="https://www.google.com/imgres?imgurl=https://upload.wikimedia.org/wikipedia/en/thumb/8/8e/Tata_logo.svg/150px-Tata_logo.svg.png&amp;imgrefurl=https://en.wikipedia.org/wiki/Tata_Group&amp;h=138&amp;w=150&amp;tbnid=WfUpBEUQgZy1fM:&amp;q=Tata+Group&amp;tbnh=138&amp;tbnw=150&amp;usg=AI4_-kRz8UDnbVd-vE5vlqfGuhy_tL1sqQ&amp;vet=1&amp;docid=KhK_OWe9e46IGM&amp;itg=1&amp;sa=X&amp;ved=2ahUKEwj-0OXL4OPfAhWPtVkKHUaWD00Q_B0wIHoECAoQFA" TargetMode="Externa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5.jpeg"/><Relationship Id="rId5" Type="http://schemas.openxmlformats.org/officeDocument/2006/relationships/hyperlink" Target="https://www.google.com/url?sa=i&amp;source=imgres&amp;cd=&amp;ved=2ahUKEwi_7-CY4OPfAhXjmeAKHctnDHEQjRx6BAgBEAU&amp;url=http://www.perfectlyintune.com/page34/page35/page35.html&amp;psig=AOvVaw1c2iTGTMOjSbSgK1noOOEj&amp;ust=1547228160891964" TargetMode="External"/><Relationship Id="rId4" Type="http://schemas.openxmlformats.org/officeDocument/2006/relationships/notesSlide" Target="../notesSlides/notesSlide26.xml"/><Relationship Id="rId9"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7.xml"/><Relationship Id="rId4"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hyperlink" Target="mailto:zvi.aronson@stevens.edu"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4.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hyperlink" Target="https://upload.wikimedia.org/wikipedia/commons/archive/c/c4/20180801231315!Southwest_Airlines_logo_2014.svg"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3.xml"/><Relationship Id="rId7" Type="http://schemas.openxmlformats.org/officeDocument/2006/relationships/image" Target="../media/image10.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jpeg"/><Relationship Id="rId11" Type="http://schemas.openxmlformats.org/officeDocument/2006/relationships/image" Target="../media/image1.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notesSlide" Target="../notesSlides/notesSlide5.xml"/><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229600" y="6356350"/>
            <a:ext cx="533400" cy="365125"/>
          </a:xfrm>
        </p:spPr>
        <p:txBody>
          <a:bodyPr/>
          <a:lstStyle/>
          <a:p>
            <a:fld id="{EB91C981-BF72-4D9A-8E98-AEA75947BABF}" type="slidenum">
              <a:rPr lang="en-US"/>
              <a:pPr/>
              <a:t>1</a:t>
            </a:fld>
            <a:endParaRPr lang="en-US" dirty="0"/>
          </a:p>
        </p:txBody>
      </p:sp>
      <p:sp>
        <p:nvSpPr>
          <p:cNvPr id="12" name="Title 1">
            <a:extLst>
              <a:ext uri="{FF2B5EF4-FFF2-40B4-BE49-F238E27FC236}">
                <a16:creationId xmlns:a16="http://schemas.microsoft.com/office/drawing/2014/main" id="{17462F34-0D93-472C-9F09-35D92E180993}"/>
              </a:ext>
            </a:extLst>
          </p:cNvPr>
          <p:cNvSpPr txBox="1">
            <a:spLocks/>
          </p:cNvSpPr>
          <p:nvPr/>
        </p:nvSpPr>
        <p:spPr>
          <a:xfrm>
            <a:off x="1676400" y="2590800"/>
            <a:ext cx="7010400" cy="1470025"/>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t>Organizational Strategy, Structure,</a:t>
            </a:r>
            <a:br>
              <a:rPr lang="en-US" b="1" dirty="0"/>
            </a:br>
            <a:r>
              <a:rPr lang="en-US" b="1" dirty="0"/>
              <a:t>and  Effectiveness</a:t>
            </a:r>
            <a:br>
              <a:rPr lang="en-US" b="1" dirty="0"/>
            </a:br>
            <a:endParaRPr lang="en-US" b="1" dirty="0"/>
          </a:p>
        </p:txBody>
      </p:sp>
      <p:sp>
        <p:nvSpPr>
          <p:cNvPr id="15" name="Rectangle 14">
            <a:extLst>
              <a:ext uri="{FF2B5EF4-FFF2-40B4-BE49-F238E27FC236}">
                <a16:creationId xmlns:a16="http://schemas.microsoft.com/office/drawing/2014/main" id="{F7BF4CCA-A269-499F-9AF2-BB52917FA069}"/>
              </a:ext>
            </a:extLst>
          </p:cNvPr>
          <p:cNvSpPr/>
          <p:nvPr/>
        </p:nvSpPr>
        <p:spPr>
          <a:xfrm>
            <a:off x="2209800" y="4648200"/>
            <a:ext cx="4644220" cy="584775"/>
          </a:xfrm>
          <a:prstGeom prst="rect">
            <a:avLst/>
          </a:prstGeom>
        </p:spPr>
        <p:txBody>
          <a:bodyPr wrap="none">
            <a:spAutoFit/>
          </a:bodyPr>
          <a:lstStyle/>
          <a:p>
            <a:r>
              <a:rPr lang="en-US" sz="3200" dirty="0"/>
              <a:t>Professor:   Dr. Zvi Aronson</a:t>
            </a:r>
          </a:p>
        </p:txBody>
      </p:sp>
      <p:sp>
        <p:nvSpPr>
          <p:cNvPr id="16" name="Rectangle 2">
            <a:extLst>
              <a:ext uri="{FF2B5EF4-FFF2-40B4-BE49-F238E27FC236}">
                <a16:creationId xmlns:a16="http://schemas.microsoft.com/office/drawing/2014/main" id="{B6995809-B176-424E-A361-7BEB33758E65}"/>
              </a:ext>
            </a:extLst>
          </p:cNvPr>
          <p:cNvSpPr>
            <a:spLocks noGrp="1" noChangeArrowheads="1"/>
          </p:cNvSpPr>
          <p:nvPr>
            <p:ph type="title"/>
          </p:nvPr>
        </p:nvSpPr>
        <p:spPr>
          <a:xfrm>
            <a:off x="495300" y="304800"/>
            <a:ext cx="8229600" cy="1143000"/>
          </a:xfrm>
        </p:spPr>
        <p:txBody>
          <a:bodyPr>
            <a:noAutofit/>
          </a:bodyPr>
          <a:lstStyle/>
          <a:p>
            <a:r>
              <a:rPr lang="en-US" sz="4000" b="1" dirty="0"/>
              <a:t>MGT 689 </a:t>
            </a:r>
          </a:p>
        </p:txBody>
      </p:sp>
      <p:pic>
        <p:nvPicPr>
          <p:cNvPr id="2" name="Audio 1">
            <a:hlinkClick r:id="" action="ppaction://media"/>
            <a:extLst>
              <a:ext uri="{FF2B5EF4-FFF2-40B4-BE49-F238E27FC236}">
                <a16:creationId xmlns:a16="http://schemas.microsoft.com/office/drawing/2014/main" id="{9D857719-809A-4B04-A293-3EBA1E8ADE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452054704"/>
      </p:ext>
    </p:extLst>
  </p:cSld>
  <p:clrMapOvr>
    <a:masterClrMapping/>
  </p:clrMapOvr>
  <mc:AlternateContent xmlns:mc="http://schemas.openxmlformats.org/markup-compatibility/2006" xmlns:p14="http://schemas.microsoft.com/office/powerpoint/2010/main">
    <mc:Choice Requires="p14">
      <p:transition spd="slow" p14:dur="2000" advTm="8096"/>
    </mc:Choice>
    <mc:Fallback xmlns="">
      <p:transition spd="slow" advTm="8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a SWOT Analysis?</a:t>
            </a:r>
          </a:p>
        </p:txBody>
      </p:sp>
      <p:pic>
        <p:nvPicPr>
          <p:cNvPr id="30724" name="Picture 4" descr="http://leadershipchamps.files.wordpress.com/2008/04/swot-analys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311322"/>
            <a:ext cx="7086600" cy="539427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A3C05A13-3DF6-4B3D-B382-45A474E289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
        <p:nvSpPr>
          <p:cNvPr id="6" name="TextBox 5">
            <a:extLst>
              <a:ext uri="{FF2B5EF4-FFF2-40B4-BE49-F238E27FC236}">
                <a16:creationId xmlns:a16="http://schemas.microsoft.com/office/drawing/2014/main" id="{E853D3F1-FB98-47C0-9677-F51AB41FDD01}"/>
              </a:ext>
            </a:extLst>
          </p:cNvPr>
          <p:cNvSpPr txBox="1"/>
          <p:nvPr/>
        </p:nvSpPr>
        <p:spPr>
          <a:xfrm>
            <a:off x="4800600" y="6114534"/>
            <a:ext cx="4577714" cy="369332"/>
          </a:xfrm>
          <a:prstGeom prst="rect">
            <a:avLst/>
          </a:prstGeom>
          <a:noFill/>
        </p:spPr>
        <p:txBody>
          <a:bodyPr wrap="square">
            <a:spAutoFit/>
          </a:bodyPr>
          <a:lstStyle/>
          <a:p>
            <a:r>
              <a:rPr lang="en-US" i="1" dirty="0">
                <a:solidFill>
                  <a:srgbClr val="FF0000"/>
                </a:solidFill>
              </a:rPr>
              <a:t>Formulating a strategy</a:t>
            </a:r>
            <a:endParaRPr lang="en-US" dirty="0">
              <a:solidFill>
                <a:srgbClr val="FF0000"/>
              </a:solidFill>
            </a:endParaRPr>
          </a:p>
        </p:txBody>
      </p:sp>
      <p:sp>
        <p:nvSpPr>
          <p:cNvPr id="5" name="Arrow: Right 4">
            <a:extLst>
              <a:ext uri="{FF2B5EF4-FFF2-40B4-BE49-F238E27FC236}">
                <a16:creationId xmlns:a16="http://schemas.microsoft.com/office/drawing/2014/main" id="{9B53F2DF-3FE8-48E6-9C7D-D50E167E115D}"/>
              </a:ext>
            </a:extLst>
          </p:cNvPr>
          <p:cNvSpPr/>
          <p:nvPr/>
        </p:nvSpPr>
        <p:spPr>
          <a:xfrm>
            <a:off x="7239000" y="6299200"/>
            <a:ext cx="152400" cy="1846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698240"/>
      </p:ext>
    </p:extLst>
  </p:cSld>
  <p:clrMapOvr>
    <a:masterClrMapping/>
  </p:clrMapOvr>
  <mc:AlternateContent xmlns:mc="http://schemas.openxmlformats.org/markup-compatibility/2006" xmlns:p14="http://schemas.microsoft.com/office/powerpoint/2010/main">
    <mc:Choice Requires="p14">
      <p:transition spd="slow" p14:dur="2000" advTm="51718"/>
    </mc:Choice>
    <mc:Fallback xmlns="">
      <p:transition spd="slow" advTm="51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229600" y="6356350"/>
            <a:ext cx="533400" cy="365125"/>
          </a:xfrm>
        </p:spPr>
        <p:txBody>
          <a:bodyPr/>
          <a:lstStyle/>
          <a:p>
            <a:fld id="{EB91C981-BF72-4D9A-8E98-AEA75947BABF}" type="slidenum">
              <a:rPr lang="en-US"/>
              <a:pPr/>
              <a:t>11</a:t>
            </a:fld>
            <a:endParaRPr lang="en-US" dirty="0"/>
          </a:p>
        </p:txBody>
      </p:sp>
      <p:sp>
        <p:nvSpPr>
          <p:cNvPr id="43010" name="Rectangle 2"/>
          <p:cNvSpPr>
            <a:spLocks noGrp="1" noChangeArrowheads="1"/>
          </p:cNvSpPr>
          <p:nvPr>
            <p:ph type="title"/>
          </p:nvPr>
        </p:nvSpPr>
        <p:spPr/>
        <p:txBody>
          <a:bodyPr/>
          <a:lstStyle/>
          <a:p>
            <a:r>
              <a:rPr lang="en-US" dirty="0"/>
              <a:t>Selecting Strategy and Design</a:t>
            </a:r>
          </a:p>
        </p:txBody>
      </p:sp>
      <p:sp>
        <p:nvSpPr>
          <p:cNvPr id="43011" name="Rectangle 3"/>
          <p:cNvSpPr>
            <a:spLocks noGrp="1" noChangeArrowheads="1"/>
          </p:cNvSpPr>
          <p:nvPr>
            <p:ph type="body" idx="1"/>
          </p:nvPr>
        </p:nvSpPr>
        <p:spPr>
          <a:xfrm>
            <a:off x="457200" y="1798637"/>
            <a:ext cx="8229600" cy="4525963"/>
          </a:xfrm>
        </p:spPr>
        <p:txBody>
          <a:bodyPr/>
          <a:lstStyle/>
          <a:p>
            <a:pPr>
              <a:spcAft>
                <a:spcPts val="1800"/>
              </a:spcAft>
            </a:pPr>
            <a:r>
              <a:rPr lang="en-US" dirty="0"/>
              <a:t>A </a:t>
            </a:r>
            <a:r>
              <a:rPr lang="en-US" i="1" dirty="0"/>
              <a:t>strategy</a:t>
            </a:r>
            <a:r>
              <a:rPr lang="en-US" dirty="0"/>
              <a:t> is a plan for interacting with the competitive environment </a:t>
            </a:r>
          </a:p>
          <a:p>
            <a:pPr>
              <a:spcAft>
                <a:spcPts val="1800"/>
              </a:spcAft>
            </a:pPr>
            <a:r>
              <a:rPr lang="en-US" dirty="0"/>
              <a:t>Managers must select specific strategy design</a:t>
            </a:r>
          </a:p>
          <a:p>
            <a:pPr>
              <a:spcAft>
                <a:spcPts val="1800"/>
              </a:spcAft>
            </a:pPr>
            <a:r>
              <a:rPr lang="en-US" dirty="0">
                <a:solidFill>
                  <a:srgbClr val="FF0000"/>
                </a:solidFill>
              </a:rPr>
              <a:t>Models exist to aid in </a:t>
            </a:r>
            <a:r>
              <a:rPr lang="en-US" u="sng" dirty="0">
                <a:solidFill>
                  <a:srgbClr val="FF0000"/>
                </a:solidFill>
              </a:rPr>
              <a:t>formulating</a:t>
            </a:r>
            <a:r>
              <a:rPr lang="en-US" dirty="0">
                <a:solidFill>
                  <a:srgbClr val="FF0000"/>
                </a:solidFill>
              </a:rPr>
              <a:t> strategy</a:t>
            </a:r>
            <a:r>
              <a:rPr lang="en-US" dirty="0"/>
              <a:t>:</a:t>
            </a:r>
          </a:p>
          <a:p>
            <a:pPr lvl="1">
              <a:spcAft>
                <a:spcPts val="1800"/>
              </a:spcAft>
            </a:pPr>
            <a:r>
              <a:rPr lang="en-US" dirty="0">
                <a:solidFill>
                  <a:srgbClr val="FF0000"/>
                </a:solidFill>
              </a:rPr>
              <a:t>Porter’s</a:t>
            </a:r>
            <a:r>
              <a:rPr lang="en-US" dirty="0"/>
              <a:t> Five Forces</a:t>
            </a:r>
          </a:p>
          <a:p>
            <a:pPr lvl="1">
              <a:spcAft>
                <a:spcPts val="1800"/>
              </a:spcAft>
            </a:pPr>
            <a:r>
              <a:rPr lang="en-US" dirty="0">
                <a:solidFill>
                  <a:srgbClr val="FF0000"/>
                </a:solidFill>
              </a:rPr>
              <a:t>Miles and Snow’s </a:t>
            </a:r>
            <a:r>
              <a:rPr lang="en-US" dirty="0"/>
              <a:t>Strategy Typology</a:t>
            </a:r>
          </a:p>
        </p:txBody>
      </p:sp>
      <p:sp>
        <p:nvSpPr>
          <p:cNvPr id="2" name="Rectangle 1">
            <a:extLst>
              <a:ext uri="{FF2B5EF4-FFF2-40B4-BE49-F238E27FC236}">
                <a16:creationId xmlns:a16="http://schemas.microsoft.com/office/drawing/2014/main" id="{B47CD123-8EA4-44DF-BFBA-8A7F05C0A92B}"/>
              </a:ext>
            </a:extLst>
          </p:cNvPr>
          <p:cNvSpPr/>
          <p:nvPr/>
        </p:nvSpPr>
        <p:spPr>
          <a:xfrm>
            <a:off x="685800" y="6031121"/>
            <a:ext cx="9144000" cy="707886"/>
          </a:xfrm>
          <a:prstGeom prst="rect">
            <a:avLst/>
          </a:prstGeom>
        </p:spPr>
        <p:txBody>
          <a:bodyPr wrap="square">
            <a:spAutoFit/>
          </a:bodyPr>
          <a:lstStyle/>
          <a:p>
            <a:r>
              <a:rPr lang="en-US" sz="2000" b="1" i="1" dirty="0">
                <a:solidFill>
                  <a:srgbClr val="FF0000"/>
                </a:solidFill>
              </a:rPr>
              <a:t>Choosing if the firm will perform </a:t>
            </a:r>
            <a:r>
              <a:rPr lang="en-US" sz="2000" b="1" i="1" u="sng" dirty="0">
                <a:solidFill>
                  <a:srgbClr val="FF0000"/>
                </a:solidFill>
              </a:rPr>
              <a:t>different</a:t>
            </a:r>
            <a:r>
              <a:rPr lang="en-US" sz="2000" b="1" i="1" dirty="0">
                <a:solidFill>
                  <a:srgbClr val="FF0000"/>
                </a:solidFill>
              </a:rPr>
              <a:t> activities than the competitors </a:t>
            </a:r>
          </a:p>
          <a:p>
            <a:r>
              <a:rPr lang="en-US" sz="2000" b="1" i="1" dirty="0">
                <a:solidFill>
                  <a:srgbClr val="FF0000"/>
                </a:solidFill>
              </a:rPr>
              <a:t>Or similar activities more </a:t>
            </a:r>
            <a:r>
              <a:rPr lang="en-US" sz="2000" b="1" i="1" u="sng" dirty="0">
                <a:solidFill>
                  <a:srgbClr val="FF0000"/>
                </a:solidFill>
              </a:rPr>
              <a:t>efficiently</a:t>
            </a:r>
            <a:r>
              <a:rPr lang="en-US" sz="2000" b="1" i="1" dirty="0">
                <a:solidFill>
                  <a:srgbClr val="FF0000"/>
                </a:solidFill>
              </a:rPr>
              <a:t>   </a:t>
            </a:r>
            <a:r>
              <a:rPr lang="en-US" sz="2000" b="1" i="1" dirty="0">
                <a:solidFill>
                  <a:srgbClr val="FF0000"/>
                </a:solidFill>
                <a:sym typeface="Wingdings" panose="05000000000000000000" pitchFamily="2" charset="2"/>
              </a:rPr>
              <a:t></a:t>
            </a:r>
            <a:endParaRPr lang="en-US" sz="2000" b="1" i="1" dirty="0">
              <a:solidFill>
                <a:srgbClr val="FF0000"/>
              </a:solidFill>
            </a:endParaRPr>
          </a:p>
        </p:txBody>
      </p:sp>
      <p:sp>
        <p:nvSpPr>
          <p:cNvPr id="3" name="Arrow: Curved Right 2">
            <a:extLst>
              <a:ext uri="{FF2B5EF4-FFF2-40B4-BE49-F238E27FC236}">
                <a16:creationId xmlns:a16="http://schemas.microsoft.com/office/drawing/2014/main" id="{1388C2CD-8121-4C85-AFD7-27F644567550}"/>
              </a:ext>
            </a:extLst>
          </p:cNvPr>
          <p:cNvSpPr/>
          <p:nvPr/>
        </p:nvSpPr>
        <p:spPr>
          <a:xfrm>
            <a:off x="228600" y="5867400"/>
            <a:ext cx="381000" cy="60960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Audio 6">
            <a:hlinkClick r:id="" action="ppaction://media"/>
            <a:extLst>
              <a:ext uri="{FF2B5EF4-FFF2-40B4-BE49-F238E27FC236}">
                <a16:creationId xmlns:a16="http://schemas.microsoft.com/office/drawing/2014/main" id="{DA9F82CD-9FD8-4BE9-9BFB-CCBEDD6FEB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35"/>
    </mc:Choice>
    <mc:Fallback xmlns="">
      <p:transition spd="slow" advTm="34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791200" y="6277947"/>
            <a:ext cx="5943600" cy="365125"/>
          </a:xfrm>
        </p:spPr>
        <p:txBody>
          <a:bodyPr/>
          <a:lstStyle/>
          <a:p>
            <a:fld id="{213543C1-6B8E-45DE-97BB-11A316AC97C2}" type="slidenum">
              <a:rPr lang="en-US"/>
              <a:pPr/>
              <a:t>12</a:t>
            </a:fld>
            <a:endParaRPr lang="en-US" dirty="0"/>
          </a:p>
        </p:txBody>
      </p:sp>
      <p:sp>
        <p:nvSpPr>
          <p:cNvPr id="27652" name="Rectangle 4"/>
          <p:cNvSpPr>
            <a:spLocks noGrp="1" noChangeArrowheads="1"/>
          </p:cNvSpPr>
          <p:nvPr>
            <p:ph type="title"/>
          </p:nvPr>
        </p:nvSpPr>
        <p:spPr>
          <a:xfrm>
            <a:off x="76200" y="-228600"/>
            <a:ext cx="8229600" cy="1143000"/>
          </a:xfrm>
          <a:noFill/>
          <a:ln/>
        </p:spPr>
        <p:txBody>
          <a:bodyPr anchor="b">
            <a:normAutofit/>
          </a:bodyPr>
          <a:lstStyle/>
          <a:p>
            <a:r>
              <a:rPr lang="en-US" dirty="0"/>
              <a:t>Porter’s Competitive Strategies</a:t>
            </a:r>
          </a:p>
        </p:txBody>
      </p:sp>
      <p:sp>
        <p:nvSpPr>
          <p:cNvPr id="7" name="Bevel 6"/>
          <p:cNvSpPr/>
          <p:nvPr/>
        </p:nvSpPr>
        <p:spPr>
          <a:xfrm>
            <a:off x="228599" y="1581954"/>
            <a:ext cx="8686800" cy="17526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u="sng" dirty="0"/>
              <a:t>Differentiation strategy </a:t>
            </a:r>
            <a:r>
              <a:rPr lang="en-US" sz="2800" dirty="0"/>
              <a:t>– to distinguish </a:t>
            </a:r>
            <a:r>
              <a:rPr lang="en-US" sz="2800" b="1" dirty="0">
                <a:solidFill>
                  <a:srgbClr val="FF0000"/>
                </a:solidFill>
              </a:rPr>
              <a:t>products</a:t>
            </a:r>
            <a:r>
              <a:rPr lang="en-US" sz="2800" dirty="0"/>
              <a:t> or services from others in the industry</a:t>
            </a:r>
          </a:p>
        </p:txBody>
      </p:sp>
      <p:sp>
        <p:nvSpPr>
          <p:cNvPr id="8" name="Bevel 7"/>
          <p:cNvSpPr/>
          <p:nvPr/>
        </p:nvSpPr>
        <p:spPr>
          <a:xfrm>
            <a:off x="228599" y="3429000"/>
            <a:ext cx="8686800" cy="17526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u="sng" dirty="0"/>
              <a:t>Low-Cost Leadership </a:t>
            </a:r>
            <a:r>
              <a:rPr lang="en-US" sz="2800" i="1" dirty="0"/>
              <a:t>– </a:t>
            </a:r>
            <a:r>
              <a:rPr lang="en-US" sz="2800" dirty="0"/>
              <a:t>increase market share by </a:t>
            </a:r>
            <a:r>
              <a:rPr lang="en-US" sz="2800" b="1" dirty="0">
                <a:solidFill>
                  <a:srgbClr val="FF0000"/>
                </a:solidFill>
              </a:rPr>
              <a:t>keeping costs low </a:t>
            </a:r>
            <a:r>
              <a:rPr lang="en-US" sz="2800" u="sng" dirty="0"/>
              <a:t>compared to competitors</a:t>
            </a:r>
          </a:p>
        </p:txBody>
      </p:sp>
      <p:sp>
        <p:nvSpPr>
          <p:cNvPr id="9" name="TextBox 8"/>
          <p:cNvSpPr txBox="1"/>
          <p:nvPr/>
        </p:nvSpPr>
        <p:spPr>
          <a:xfrm>
            <a:off x="0" y="5903893"/>
            <a:ext cx="9296399" cy="954107"/>
          </a:xfrm>
          <a:prstGeom prst="rect">
            <a:avLst/>
          </a:prstGeom>
          <a:noFill/>
        </p:spPr>
        <p:txBody>
          <a:bodyPr wrap="square" rtlCol="0">
            <a:spAutoFit/>
          </a:bodyPr>
          <a:lstStyle/>
          <a:p>
            <a:r>
              <a:rPr lang="en-US" sz="2800" b="1" i="1" dirty="0"/>
              <a:t>Organizations may choose to </a:t>
            </a:r>
          </a:p>
          <a:p>
            <a:r>
              <a:rPr lang="en-US" sz="2800" i="1" dirty="0"/>
              <a:t>focus on multiple markets or a more </a:t>
            </a:r>
            <a:r>
              <a:rPr lang="en-US" sz="2800" i="1" u="sng" dirty="0"/>
              <a:t>narrow</a:t>
            </a:r>
            <a:r>
              <a:rPr lang="en-US" sz="2800" i="1" dirty="0"/>
              <a:t> focus</a:t>
            </a:r>
            <a:r>
              <a:rPr lang="en-US" sz="2800" b="1" i="1" dirty="0"/>
              <a:t> </a:t>
            </a:r>
          </a:p>
        </p:txBody>
      </p:sp>
      <p:pic>
        <p:nvPicPr>
          <p:cNvPr id="4098" name="Picture 2" descr="SpaceX: Another step to breaking a monopoly | USA News | Al Jazeera">
            <a:extLst>
              <a:ext uri="{FF2B5EF4-FFF2-40B4-BE49-F238E27FC236}">
                <a16:creationId xmlns:a16="http://schemas.microsoft.com/office/drawing/2014/main" id="{C616A85A-470D-42C4-B487-4A79A4517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5278716"/>
            <a:ext cx="3733799" cy="11220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97E39A-D33F-42E7-B589-C90209BA6947}"/>
              </a:ext>
            </a:extLst>
          </p:cNvPr>
          <p:cNvSpPr/>
          <p:nvPr/>
        </p:nvSpPr>
        <p:spPr>
          <a:xfrm>
            <a:off x="1818174" y="5311914"/>
            <a:ext cx="3350725" cy="461665"/>
          </a:xfrm>
          <a:prstGeom prst="rect">
            <a:avLst/>
          </a:prstGeom>
        </p:spPr>
        <p:txBody>
          <a:bodyPr wrap="none">
            <a:spAutoFit/>
          </a:bodyPr>
          <a:lstStyle/>
          <a:p>
            <a:r>
              <a:rPr lang="en-US" sz="2400" b="1" i="1" dirty="0">
                <a:solidFill>
                  <a:srgbClr val="FF0000"/>
                </a:solidFill>
              </a:rPr>
              <a:t>Low cost access to space </a:t>
            </a:r>
          </a:p>
        </p:txBody>
      </p:sp>
      <p:pic>
        <p:nvPicPr>
          <p:cNvPr id="11" name="Picture 10" descr="Screen shot 2013-01-22 at 11.23.35 AM.png">
            <a:extLst>
              <a:ext uri="{FF2B5EF4-FFF2-40B4-BE49-F238E27FC236}">
                <a16:creationId xmlns:a16="http://schemas.microsoft.com/office/drawing/2014/main" id="{9A71932D-4DE7-4CF1-8E1C-825F002819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2484" y="303667"/>
            <a:ext cx="1187216" cy="1143245"/>
          </a:xfrm>
          <a:prstGeom prst="rect">
            <a:avLst/>
          </a:prstGeom>
        </p:spPr>
      </p:pic>
      <p:sp>
        <p:nvSpPr>
          <p:cNvPr id="3" name="Rectangle 2">
            <a:extLst>
              <a:ext uri="{FF2B5EF4-FFF2-40B4-BE49-F238E27FC236}">
                <a16:creationId xmlns:a16="http://schemas.microsoft.com/office/drawing/2014/main" id="{27C9A47B-7281-4864-AF02-D9500B0D675A}"/>
              </a:ext>
            </a:extLst>
          </p:cNvPr>
          <p:cNvSpPr/>
          <p:nvPr/>
        </p:nvSpPr>
        <p:spPr>
          <a:xfrm>
            <a:off x="76200" y="762000"/>
            <a:ext cx="7543800" cy="830997"/>
          </a:xfrm>
          <a:prstGeom prst="rect">
            <a:avLst/>
          </a:prstGeom>
        </p:spPr>
        <p:txBody>
          <a:bodyPr wrap="square">
            <a:spAutoFit/>
          </a:bodyPr>
          <a:lstStyle/>
          <a:p>
            <a:r>
              <a:rPr lang="en-US" sz="2400" b="1" i="1" dirty="0">
                <a:solidFill>
                  <a:srgbClr val="FF0000"/>
                </a:solidFill>
              </a:rPr>
              <a:t>Managers can make a firm more </a:t>
            </a:r>
            <a:r>
              <a:rPr lang="en-US" sz="2400" b="1" i="1" u="sng" dirty="0">
                <a:solidFill>
                  <a:srgbClr val="FF0000"/>
                </a:solidFill>
              </a:rPr>
              <a:t>profitable</a:t>
            </a:r>
            <a:r>
              <a:rPr lang="en-US" sz="2400" b="1" i="1" dirty="0">
                <a:solidFill>
                  <a:srgbClr val="FF0000"/>
                </a:solidFill>
              </a:rPr>
              <a:t> by adopting one of two strategies</a:t>
            </a:r>
            <a:r>
              <a:rPr lang="en-US" dirty="0"/>
              <a:t>. </a:t>
            </a:r>
          </a:p>
        </p:txBody>
      </p:sp>
      <p:pic>
        <p:nvPicPr>
          <p:cNvPr id="12" name="Picture 2" descr="Image result for bang and olufson audio logo">
            <a:extLst>
              <a:ext uri="{FF2B5EF4-FFF2-40B4-BE49-F238E27FC236}">
                <a16:creationId xmlns:a16="http://schemas.microsoft.com/office/drawing/2014/main" id="{8A55A676-A8EA-4AB9-8711-C1FFD6CBE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6447155"/>
            <a:ext cx="1752600"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DB0AD1A0-C889-4031-A4BF-1BC9A878B15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cSld>
  <p:clrMapOvr>
    <a:masterClrMapping/>
  </p:clrMapOvr>
  <p:transition advTm="456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508240" y="6351975"/>
            <a:ext cx="1600200" cy="365125"/>
          </a:xfrm>
        </p:spPr>
        <p:txBody>
          <a:bodyPr/>
          <a:lstStyle/>
          <a:p>
            <a:fld id="{53F73549-2153-4A19-BBEC-763C92FF87F8}" type="slidenum">
              <a:rPr lang="en-US"/>
              <a:pPr/>
              <a:t>13</a:t>
            </a:fld>
            <a:endParaRPr lang="en-US" dirty="0"/>
          </a:p>
        </p:txBody>
      </p:sp>
      <p:sp>
        <p:nvSpPr>
          <p:cNvPr id="44034" name="Rectangle 2"/>
          <p:cNvSpPr>
            <a:spLocks noGrp="1" noChangeArrowheads="1"/>
          </p:cNvSpPr>
          <p:nvPr>
            <p:ph type="title"/>
          </p:nvPr>
        </p:nvSpPr>
        <p:spPr>
          <a:xfrm>
            <a:off x="457200" y="76200"/>
            <a:ext cx="8229600" cy="663684"/>
          </a:xfrm>
        </p:spPr>
        <p:txBody>
          <a:bodyPr>
            <a:normAutofit fontScale="90000"/>
          </a:bodyPr>
          <a:lstStyle/>
          <a:p>
            <a:r>
              <a:rPr lang="en-US" sz="4000" dirty="0">
                <a:solidFill>
                  <a:srgbClr val="FF0000"/>
                </a:solidFill>
              </a:rPr>
              <a:t>Porter’s Competitive Strategies</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303447"/>
            <a:ext cx="7228086" cy="504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www.perfectlyintune.com/page34/page35/files/apple-logo-0028640x4800029.jpg">
            <a:hlinkClick r:id="rId6"/>
            <a:extLst>
              <a:ext uri="{FF2B5EF4-FFF2-40B4-BE49-F238E27FC236}">
                <a16:creationId xmlns:a16="http://schemas.microsoft.com/office/drawing/2014/main" id="{ABFBB55D-AB2F-4AEE-BDAF-8F1C3692177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681714">
            <a:off x="1272662" y="2928612"/>
            <a:ext cx="1090101" cy="876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96D7023-BB04-42AB-9A6D-5774BC2207D6}"/>
              </a:ext>
            </a:extLst>
          </p:cNvPr>
          <p:cNvSpPr/>
          <p:nvPr/>
        </p:nvSpPr>
        <p:spPr>
          <a:xfrm>
            <a:off x="76200" y="3658612"/>
            <a:ext cx="2042537" cy="3046988"/>
          </a:xfrm>
          <a:prstGeom prst="rect">
            <a:avLst/>
          </a:prstGeom>
        </p:spPr>
        <p:txBody>
          <a:bodyPr wrap="square">
            <a:spAutoFit/>
          </a:bodyPr>
          <a:lstStyle/>
          <a:p>
            <a:r>
              <a:rPr lang="en-US" sz="2400" dirty="0">
                <a:solidFill>
                  <a:srgbClr val="FF0000"/>
                </a:solidFill>
              </a:rPr>
              <a:t>Requires: Creative employees,</a:t>
            </a:r>
          </a:p>
          <a:p>
            <a:r>
              <a:rPr lang="en-US" sz="2400" dirty="0">
                <a:solidFill>
                  <a:srgbClr val="FF0000"/>
                </a:solidFill>
              </a:rPr>
              <a:t>provided with the time and resources </a:t>
            </a:r>
          </a:p>
          <a:p>
            <a:r>
              <a:rPr lang="en-US" sz="2400" dirty="0">
                <a:solidFill>
                  <a:srgbClr val="FF0000"/>
                </a:solidFill>
              </a:rPr>
              <a:t>to seek innovations</a:t>
            </a:r>
          </a:p>
        </p:txBody>
      </p:sp>
      <p:pic>
        <p:nvPicPr>
          <p:cNvPr id="5122" name="Picture 2" descr="Image result for trader joes image">
            <a:extLst>
              <a:ext uri="{FF2B5EF4-FFF2-40B4-BE49-F238E27FC236}">
                <a16:creationId xmlns:a16="http://schemas.microsoft.com/office/drawing/2014/main" id="{D0FF5780-A797-4FCC-95A5-06E53A4E2D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 y="665204"/>
            <a:ext cx="1828800" cy="110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58DBD38-F931-4FE5-8C29-17F8CD3847C0}"/>
              </a:ext>
            </a:extLst>
          </p:cNvPr>
          <p:cNvSpPr/>
          <p:nvPr/>
        </p:nvSpPr>
        <p:spPr>
          <a:xfrm>
            <a:off x="63500" y="1744704"/>
            <a:ext cx="2302297" cy="1200329"/>
          </a:xfrm>
          <a:prstGeom prst="rect">
            <a:avLst/>
          </a:prstGeom>
        </p:spPr>
        <p:txBody>
          <a:bodyPr wrap="none">
            <a:spAutoFit/>
          </a:bodyPr>
          <a:lstStyle/>
          <a:p>
            <a:r>
              <a:rPr lang="en-US" sz="2400" b="1" dirty="0">
                <a:solidFill>
                  <a:srgbClr val="FF0000"/>
                </a:solidFill>
              </a:rPr>
              <a:t>Innovative, high </a:t>
            </a:r>
          </a:p>
          <a:p>
            <a:r>
              <a:rPr lang="en-US" sz="2400" b="1" dirty="0">
                <a:solidFill>
                  <a:srgbClr val="FF0000"/>
                </a:solidFill>
              </a:rPr>
              <a:t>quality, health </a:t>
            </a:r>
          </a:p>
          <a:p>
            <a:r>
              <a:rPr lang="en-US" sz="2400" b="1" dirty="0">
                <a:solidFill>
                  <a:srgbClr val="FF0000"/>
                </a:solidFill>
              </a:rPr>
              <a:t>conscious food</a:t>
            </a:r>
          </a:p>
        </p:txBody>
      </p:sp>
      <p:sp>
        <p:nvSpPr>
          <p:cNvPr id="8" name="Arrow: Up 7">
            <a:extLst>
              <a:ext uri="{FF2B5EF4-FFF2-40B4-BE49-F238E27FC236}">
                <a16:creationId xmlns:a16="http://schemas.microsoft.com/office/drawing/2014/main" id="{8B799A45-6E36-4C8F-85E3-C50C387479A3}"/>
              </a:ext>
            </a:extLst>
          </p:cNvPr>
          <p:cNvSpPr/>
          <p:nvPr/>
        </p:nvSpPr>
        <p:spPr>
          <a:xfrm rot="17187635">
            <a:off x="6265154" y="5430402"/>
            <a:ext cx="1066800" cy="841158"/>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33C5D2-074D-4A7E-A186-54EAF895B281}"/>
              </a:ext>
            </a:extLst>
          </p:cNvPr>
          <p:cNvSpPr/>
          <p:nvPr/>
        </p:nvSpPr>
        <p:spPr>
          <a:xfrm>
            <a:off x="2819400" y="2057400"/>
            <a:ext cx="1219200" cy="762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761187-6BD1-435F-91FA-356D5489F5B6}"/>
              </a:ext>
            </a:extLst>
          </p:cNvPr>
          <p:cNvSpPr/>
          <p:nvPr/>
        </p:nvSpPr>
        <p:spPr>
          <a:xfrm>
            <a:off x="5715000" y="2057400"/>
            <a:ext cx="1219200" cy="762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Image result for ryanair images">
            <a:extLst>
              <a:ext uri="{FF2B5EF4-FFF2-40B4-BE49-F238E27FC236}">
                <a16:creationId xmlns:a16="http://schemas.microsoft.com/office/drawing/2014/main" id="{F15E1524-2306-4ED0-844F-AA5A468658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1371600"/>
            <a:ext cx="1800225" cy="193447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2138C2B-C720-4B83-A2DD-27AB97A6E993}"/>
              </a:ext>
            </a:extLst>
          </p:cNvPr>
          <p:cNvSpPr/>
          <p:nvPr/>
        </p:nvSpPr>
        <p:spPr>
          <a:xfrm>
            <a:off x="6647060" y="2963753"/>
            <a:ext cx="363340" cy="1604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BA43428-17D1-4A00-A860-25CC559305B7}"/>
              </a:ext>
            </a:extLst>
          </p:cNvPr>
          <p:cNvSpPr/>
          <p:nvPr/>
        </p:nvSpPr>
        <p:spPr>
          <a:xfrm>
            <a:off x="3352800" y="3124200"/>
            <a:ext cx="838200" cy="762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52478E-2051-4882-AC9E-26AC870B1A51}"/>
              </a:ext>
            </a:extLst>
          </p:cNvPr>
          <p:cNvSpPr/>
          <p:nvPr/>
        </p:nvSpPr>
        <p:spPr>
          <a:xfrm>
            <a:off x="7419713" y="3257373"/>
            <a:ext cx="2181487" cy="646331"/>
          </a:xfrm>
          <a:prstGeom prst="rect">
            <a:avLst/>
          </a:prstGeom>
        </p:spPr>
        <p:txBody>
          <a:bodyPr wrap="square">
            <a:spAutoFit/>
          </a:bodyPr>
          <a:lstStyle/>
          <a:p>
            <a:r>
              <a:rPr lang="en-US" b="1" dirty="0">
                <a:solidFill>
                  <a:srgbClr val="FF0000"/>
                </a:solidFill>
              </a:rPr>
              <a:t>Cheap tickets vs </a:t>
            </a:r>
          </a:p>
          <a:p>
            <a:r>
              <a:rPr lang="en-US" b="1" dirty="0">
                <a:solidFill>
                  <a:srgbClr val="FF0000"/>
                </a:solidFill>
              </a:rPr>
              <a:t>customer care</a:t>
            </a:r>
          </a:p>
        </p:txBody>
      </p:sp>
      <p:pic>
        <p:nvPicPr>
          <p:cNvPr id="5128" name="Picture 8" descr="Edward Jones Legend John Bachmann Passes at Age 80">
            <a:extLst>
              <a:ext uri="{FF2B5EF4-FFF2-40B4-BE49-F238E27FC236}">
                <a16:creationId xmlns:a16="http://schemas.microsoft.com/office/drawing/2014/main" id="{060DF15E-006C-4446-A685-0FF4DB56D8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17712" y="5176768"/>
            <a:ext cx="2297088" cy="84303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66780934-13E1-45E8-B11B-67D651D579A3}"/>
              </a:ext>
            </a:extLst>
          </p:cNvPr>
          <p:cNvCxnSpPr/>
          <p:nvPr/>
        </p:nvCxnSpPr>
        <p:spPr>
          <a:xfrm flipH="1">
            <a:off x="2667000" y="4953000"/>
            <a:ext cx="381000" cy="2672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id="{D599CD2A-6148-485A-982F-6CCFACD7362D}"/>
              </a:ext>
            </a:extLst>
          </p:cNvPr>
          <p:cNvSpPr/>
          <p:nvPr/>
        </p:nvSpPr>
        <p:spPr>
          <a:xfrm>
            <a:off x="1754103" y="5638800"/>
            <a:ext cx="1786515" cy="923330"/>
          </a:xfrm>
          <a:prstGeom prst="rect">
            <a:avLst/>
          </a:prstGeom>
        </p:spPr>
        <p:txBody>
          <a:bodyPr wrap="none">
            <a:spAutoFit/>
          </a:bodyPr>
          <a:lstStyle/>
          <a:p>
            <a:r>
              <a:rPr lang="en-US" b="1" i="1" dirty="0">
                <a:solidFill>
                  <a:srgbClr val="FF0000"/>
                </a:solidFill>
              </a:rPr>
              <a:t>Narrow Market: </a:t>
            </a:r>
          </a:p>
          <a:p>
            <a:r>
              <a:rPr lang="en-US" b="1" i="1" dirty="0">
                <a:solidFill>
                  <a:srgbClr val="FF0000"/>
                </a:solidFill>
              </a:rPr>
              <a:t>Rural, small </a:t>
            </a:r>
          </a:p>
          <a:p>
            <a:r>
              <a:rPr lang="en-US" b="1" i="1" dirty="0">
                <a:solidFill>
                  <a:srgbClr val="FF0000"/>
                </a:solidFill>
              </a:rPr>
              <a:t>town USA</a:t>
            </a:r>
          </a:p>
        </p:txBody>
      </p:sp>
      <p:pic>
        <p:nvPicPr>
          <p:cNvPr id="5130" name="Picture 10" descr="Image result for allegiant travel company image">
            <a:extLst>
              <a:ext uri="{FF2B5EF4-FFF2-40B4-BE49-F238E27FC236}">
                <a16:creationId xmlns:a16="http://schemas.microsoft.com/office/drawing/2014/main" id="{44969A84-5DF3-4E2E-8DE4-B03001A8DB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8575" y="4022939"/>
            <a:ext cx="1543050" cy="1531614"/>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C661B887-CAD7-44A4-A6EB-1AF7434EA9BB}"/>
              </a:ext>
            </a:extLst>
          </p:cNvPr>
          <p:cNvSpPr/>
          <p:nvPr/>
        </p:nvSpPr>
        <p:spPr>
          <a:xfrm>
            <a:off x="6769362" y="4831081"/>
            <a:ext cx="774438" cy="1219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B03300-D010-4DC9-A58C-B6FF528FF287}"/>
              </a:ext>
            </a:extLst>
          </p:cNvPr>
          <p:cNvSpPr/>
          <p:nvPr/>
        </p:nvSpPr>
        <p:spPr>
          <a:xfrm>
            <a:off x="7684035" y="5467822"/>
            <a:ext cx="1497782" cy="1200329"/>
          </a:xfrm>
          <a:prstGeom prst="rect">
            <a:avLst/>
          </a:prstGeom>
        </p:spPr>
        <p:txBody>
          <a:bodyPr wrap="none">
            <a:spAutoFit/>
          </a:bodyPr>
          <a:lstStyle/>
          <a:p>
            <a:r>
              <a:rPr lang="en-US" b="1" i="1" dirty="0">
                <a:solidFill>
                  <a:srgbClr val="FF0000"/>
                </a:solidFill>
              </a:rPr>
              <a:t>No frills,</a:t>
            </a:r>
          </a:p>
          <a:p>
            <a:r>
              <a:rPr lang="en-US" b="1" i="1" dirty="0">
                <a:solidFill>
                  <a:srgbClr val="FF0000"/>
                </a:solidFill>
              </a:rPr>
              <a:t> old planes</a:t>
            </a:r>
          </a:p>
          <a:p>
            <a:r>
              <a:rPr lang="en-US" b="1" i="1" dirty="0">
                <a:solidFill>
                  <a:srgbClr val="FF0000"/>
                </a:solidFill>
              </a:rPr>
              <a:t>Market: little </a:t>
            </a:r>
          </a:p>
          <a:p>
            <a:r>
              <a:rPr lang="en-US" b="1" i="1" dirty="0">
                <a:solidFill>
                  <a:srgbClr val="FF0000"/>
                </a:solidFill>
              </a:rPr>
              <a:t>cities in USA</a:t>
            </a:r>
          </a:p>
        </p:txBody>
      </p:sp>
      <p:pic>
        <p:nvPicPr>
          <p:cNvPr id="10" name="Audio 9">
            <a:hlinkClick r:id="" action="ppaction://media"/>
            <a:extLst>
              <a:ext uri="{FF2B5EF4-FFF2-40B4-BE49-F238E27FC236}">
                <a16:creationId xmlns:a16="http://schemas.microsoft.com/office/drawing/2014/main" id="{9B553783-6DB0-450E-8B4B-0D8CC6B78531}"/>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624"/>
    </mc:Choice>
    <mc:Fallback xmlns="">
      <p:transition spd="slow" advTm="80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a:xfrm>
            <a:off x="7924800" y="6219009"/>
            <a:ext cx="1066800" cy="365125"/>
          </a:xfrm>
        </p:spPr>
        <p:txBody>
          <a:bodyPr/>
          <a:lstStyle/>
          <a:p>
            <a:fld id="{3C693B4A-E60E-4E92-9A3C-EB6C33FB81FE}" type="slidenum">
              <a:rPr lang="en-US"/>
              <a:pPr/>
              <a:t>14</a:t>
            </a:fld>
            <a:endParaRPr lang="en-US" dirty="0"/>
          </a:p>
        </p:txBody>
      </p:sp>
      <p:sp>
        <p:nvSpPr>
          <p:cNvPr id="12290" name="Rectangle 2"/>
          <p:cNvSpPr>
            <a:spLocks noGrp="1" noChangeArrowheads="1"/>
          </p:cNvSpPr>
          <p:nvPr>
            <p:ph type="title"/>
          </p:nvPr>
        </p:nvSpPr>
        <p:spPr>
          <a:xfrm>
            <a:off x="457200" y="228600"/>
            <a:ext cx="8369300" cy="1143000"/>
          </a:xfrm>
        </p:spPr>
        <p:txBody>
          <a:bodyPr>
            <a:noAutofit/>
          </a:bodyPr>
          <a:lstStyle/>
          <a:p>
            <a:pPr algn="l"/>
            <a:r>
              <a:rPr lang="en-US" b="1" dirty="0">
                <a:solidFill>
                  <a:srgbClr val="FF0000"/>
                </a:solidFill>
              </a:rPr>
              <a:t>Miles and Snow’s</a:t>
            </a:r>
            <a:br>
              <a:rPr lang="en-US" dirty="0"/>
            </a:br>
            <a:r>
              <a:rPr lang="en-US" dirty="0"/>
              <a:t>Strategy </a:t>
            </a:r>
            <a:r>
              <a:rPr lang="en-US" b="1" dirty="0">
                <a:solidFill>
                  <a:srgbClr val="FF0000"/>
                </a:solidFill>
              </a:rPr>
              <a:t>Typology</a:t>
            </a:r>
          </a:p>
        </p:txBody>
      </p:sp>
      <p:sp>
        <p:nvSpPr>
          <p:cNvPr id="12291" name="Rectangle 3"/>
          <p:cNvSpPr>
            <a:spLocks noGrp="1" noChangeArrowheads="1"/>
          </p:cNvSpPr>
          <p:nvPr>
            <p:ph type="body" idx="1"/>
          </p:nvPr>
        </p:nvSpPr>
        <p:spPr>
          <a:xfrm>
            <a:off x="0" y="2133600"/>
            <a:ext cx="8407400" cy="4724400"/>
          </a:xfrm>
        </p:spPr>
        <p:txBody>
          <a:bodyPr>
            <a:normAutofit lnSpcReduction="10000"/>
          </a:bodyPr>
          <a:lstStyle/>
          <a:p>
            <a:pPr>
              <a:lnSpc>
                <a:spcPct val="80000"/>
              </a:lnSpc>
            </a:pPr>
            <a:r>
              <a:rPr lang="en-US" sz="2400" b="1" i="1" dirty="0">
                <a:solidFill>
                  <a:srgbClr val="FF0000"/>
                </a:solidFill>
              </a:rPr>
              <a:t>Prospector</a:t>
            </a:r>
          </a:p>
          <a:p>
            <a:pPr lvl="1">
              <a:lnSpc>
                <a:spcPct val="80000"/>
              </a:lnSpc>
            </a:pPr>
            <a:r>
              <a:rPr lang="en-US" sz="2000" dirty="0">
                <a:solidFill>
                  <a:srgbClr val="FF0000"/>
                </a:solidFill>
              </a:rPr>
              <a:t>Learning orientation</a:t>
            </a:r>
            <a:r>
              <a:rPr lang="en-US" sz="2000" dirty="0"/>
              <a:t>; flexible, fluid, decentralized structure</a:t>
            </a:r>
          </a:p>
          <a:p>
            <a:pPr lvl="1">
              <a:lnSpc>
                <a:spcPct val="80000"/>
              </a:lnSpc>
            </a:pPr>
            <a:r>
              <a:rPr lang="en-US" sz="2000" dirty="0"/>
              <a:t>Values </a:t>
            </a:r>
            <a:r>
              <a:rPr lang="en-US" sz="2000" b="1" dirty="0">
                <a:solidFill>
                  <a:srgbClr val="FF0000"/>
                </a:solidFill>
              </a:rPr>
              <a:t>creativity, risk-taking, and innovation</a:t>
            </a:r>
          </a:p>
          <a:p>
            <a:pPr>
              <a:lnSpc>
                <a:spcPct val="80000"/>
              </a:lnSpc>
            </a:pPr>
            <a:r>
              <a:rPr lang="en-US" sz="2400" b="1" i="1" dirty="0"/>
              <a:t>Defender</a:t>
            </a:r>
          </a:p>
          <a:p>
            <a:pPr lvl="1">
              <a:lnSpc>
                <a:spcPct val="80000"/>
              </a:lnSpc>
            </a:pPr>
            <a:r>
              <a:rPr lang="en-US" sz="2000" dirty="0"/>
              <a:t>Efficiency orientation; centralized authority and tight </a:t>
            </a:r>
            <a:r>
              <a:rPr lang="en-US" sz="2000" b="1" dirty="0">
                <a:solidFill>
                  <a:srgbClr val="FF0000"/>
                </a:solidFill>
              </a:rPr>
              <a:t>cost control</a:t>
            </a:r>
          </a:p>
          <a:p>
            <a:pPr lvl="1">
              <a:lnSpc>
                <a:spcPct val="80000"/>
              </a:lnSpc>
            </a:pPr>
            <a:r>
              <a:rPr lang="en-US" sz="2000" dirty="0"/>
              <a:t>Emphasis on </a:t>
            </a:r>
            <a:r>
              <a:rPr lang="en-US" sz="2000" b="1" dirty="0">
                <a:solidFill>
                  <a:srgbClr val="FF0000"/>
                </a:solidFill>
              </a:rPr>
              <a:t>production efficiency</a:t>
            </a:r>
            <a:r>
              <a:rPr lang="en-US" sz="2000" dirty="0"/>
              <a:t>, low overhead</a:t>
            </a:r>
          </a:p>
          <a:p>
            <a:pPr marL="457200" lvl="1" indent="0">
              <a:lnSpc>
                <a:spcPct val="80000"/>
              </a:lnSpc>
              <a:buNone/>
            </a:pPr>
            <a:endParaRPr lang="en-US" sz="2000" dirty="0"/>
          </a:p>
          <a:p>
            <a:pPr marL="457200" lvl="1" indent="0">
              <a:lnSpc>
                <a:spcPct val="80000"/>
              </a:lnSpc>
              <a:buNone/>
            </a:pPr>
            <a:endParaRPr lang="en-US" sz="2000" dirty="0"/>
          </a:p>
          <a:p>
            <a:pPr>
              <a:lnSpc>
                <a:spcPct val="80000"/>
              </a:lnSpc>
            </a:pPr>
            <a:r>
              <a:rPr lang="en-US" sz="2400" b="1" i="1" dirty="0"/>
              <a:t>Analyzer (</a:t>
            </a:r>
            <a:r>
              <a:rPr lang="en-US" sz="2400" b="1" i="1" dirty="0">
                <a:solidFill>
                  <a:srgbClr val="FF0000"/>
                </a:solidFill>
              </a:rPr>
              <a:t>middle</a:t>
            </a:r>
            <a:r>
              <a:rPr lang="en-US" sz="2400" b="1" i="1" dirty="0"/>
              <a:t>)</a:t>
            </a:r>
          </a:p>
          <a:p>
            <a:pPr lvl="1">
              <a:lnSpc>
                <a:spcPct val="80000"/>
              </a:lnSpc>
            </a:pPr>
            <a:r>
              <a:rPr lang="en-US" sz="2000" b="1" dirty="0">
                <a:solidFill>
                  <a:srgbClr val="FF0000"/>
                </a:solidFill>
              </a:rPr>
              <a:t>Balances</a:t>
            </a:r>
            <a:r>
              <a:rPr lang="en-US" sz="2000" dirty="0"/>
              <a:t> </a:t>
            </a:r>
            <a:r>
              <a:rPr lang="en-US" sz="2000" dirty="0">
                <a:solidFill>
                  <a:srgbClr val="FF0000"/>
                </a:solidFill>
              </a:rPr>
              <a:t>efficiency</a:t>
            </a:r>
            <a:r>
              <a:rPr lang="en-US" sz="2000" dirty="0"/>
              <a:t> </a:t>
            </a:r>
            <a:r>
              <a:rPr lang="en-US" sz="2000" b="1" dirty="0">
                <a:solidFill>
                  <a:srgbClr val="FF0000"/>
                </a:solidFill>
              </a:rPr>
              <a:t>(to retain customers</a:t>
            </a:r>
            <a:r>
              <a:rPr lang="en-US" sz="2000" dirty="0"/>
              <a:t>) and learning; tight cost control with flexibility and adaptability</a:t>
            </a:r>
          </a:p>
          <a:p>
            <a:pPr lvl="1">
              <a:lnSpc>
                <a:spcPct val="80000"/>
              </a:lnSpc>
            </a:pPr>
            <a:r>
              <a:rPr lang="en-US" sz="2000" dirty="0">
                <a:solidFill>
                  <a:srgbClr val="FF0000"/>
                </a:solidFill>
              </a:rPr>
              <a:t>Emphasis</a:t>
            </a:r>
            <a:r>
              <a:rPr lang="en-US" sz="2000" dirty="0"/>
              <a:t> on creativity, research, </a:t>
            </a:r>
            <a:r>
              <a:rPr lang="en-US" sz="2000" dirty="0">
                <a:solidFill>
                  <a:srgbClr val="FF0000"/>
                </a:solidFill>
              </a:rPr>
              <a:t>risk-taking for innovation</a:t>
            </a:r>
          </a:p>
          <a:p>
            <a:pPr lvl="1">
              <a:lnSpc>
                <a:spcPct val="80000"/>
              </a:lnSpc>
            </a:pPr>
            <a:endParaRPr lang="en-US" sz="2000" dirty="0"/>
          </a:p>
          <a:p>
            <a:pPr>
              <a:lnSpc>
                <a:spcPct val="80000"/>
              </a:lnSpc>
            </a:pPr>
            <a:r>
              <a:rPr lang="en-US" sz="2400" b="1" i="1" u="sng" dirty="0"/>
              <a:t>Reactor</a:t>
            </a:r>
          </a:p>
          <a:p>
            <a:pPr lvl="1">
              <a:lnSpc>
                <a:spcPct val="80000"/>
              </a:lnSpc>
            </a:pPr>
            <a:r>
              <a:rPr lang="en-US" sz="2000" b="1" dirty="0">
                <a:solidFill>
                  <a:srgbClr val="FF0000"/>
                </a:solidFill>
              </a:rPr>
              <a:t>No clear organizational approach</a:t>
            </a:r>
            <a:r>
              <a:rPr lang="en-US" sz="2000" dirty="0"/>
              <a:t>;  </a:t>
            </a:r>
            <a:r>
              <a:rPr lang="en-US" sz="2000" b="1" dirty="0">
                <a:solidFill>
                  <a:srgbClr val="FF0000"/>
                </a:solidFill>
              </a:rPr>
              <a:t>may shift </a:t>
            </a:r>
          </a:p>
          <a:p>
            <a:pPr marL="457200" lvl="1" indent="0">
              <a:lnSpc>
                <a:spcPct val="80000"/>
              </a:lnSpc>
              <a:buNone/>
            </a:pPr>
            <a:r>
              <a:rPr lang="en-US" sz="2000" b="1" dirty="0">
                <a:solidFill>
                  <a:srgbClr val="FF0000"/>
                </a:solidFill>
              </a:rPr>
              <a:t>     </a:t>
            </a:r>
            <a:r>
              <a:rPr lang="en-US" sz="2000" dirty="0"/>
              <a:t>abruptly depending on current needs (</a:t>
            </a:r>
            <a:r>
              <a:rPr lang="en-US" sz="2000" dirty="0">
                <a:solidFill>
                  <a:srgbClr val="FF0000"/>
                </a:solidFill>
              </a:rPr>
              <a:t>ad-hoc</a:t>
            </a:r>
            <a:r>
              <a:rPr lang="en-US" sz="2000" dirty="0"/>
              <a:t>)</a:t>
            </a:r>
          </a:p>
          <a:p>
            <a:pPr lvl="1">
              <a:lnSpc>
                <a:spcPct val="80000"/>
              </a:lnSpc>
            </a:pPr>
            <a:endParaRPr lang="en-US" sz="2000" dirty="0"/>
          </a:p>
        </p:txBody>
      </p:sp>
      <p:sp>
        <p:nvSpPr>
          <p:cNvPr id="12293" name="Text Box 5"/>
          <p:cNvSpPr txBox="1">
            <a:spLocks noChangeArrowheads="1"/>
          </p:cNvSpPr>
          <p:nvPr/>
        </p:nvSpPr>
        <p:spPr bwMode="auto">
          <a:xfrm>
            <a:off x="0" y="1371600"/>
            <a:ext cx="9143999" cy="830997"/>
          </a:xfrm>
          <a:prstGeom prst="rect">
            <a:avLst/>
          </a:prstGeom>
          <a:noFill/>
          <a:ln w="9525">
            <a:noFill/>
            <a:miter lim="800000"/>
            <a:headEnd/>
            <a:tailEnd/>
          </a:ln>
          <a:effectLst/>
        </p:spPr>
        <p:txBody>
          <a:bodyPr wrap="square">
            <a:spAutoFit/>
          </a:bodyPr>
          <a:lstStyle/>
          <a:p>
            <a:r>
              <a:rPr lang="en-US" sz="2400" i="1" dirty="0">
                <a:solidFill>
                  <a:srgbClr val="FF0000"/>
                </a:solidFill>
              </a:rPr>
              <a:t>Managers should seek to </a:t>
            </a:r>
            <a:r>
              <a:rPr lang="en-US" sz="2400" i="1" u="sng" dirty="0">
                <a:solidFill>
                  <a:srgbClr val="FF0000"/>
                </a:solidFill>
              </a:rPr>
              <a:t>formulate a strategy </a:t>
            </a:r>
            <a:r>
              <a:rPr lang="en-US" sz="2400" i="1" dirty="0">
                <a:solidFill>
                  <a:srgbClr val="FF0000"/>
                </a:solidFill>
              </a:rPr>
              <a:t>that </a:t>
            </a:r>
          </a:p>
          <a:p>
            <a:r>
              <a:rPr lang="en-US" sz="2400" i="1" u="sng" dirty="0">
                <a:solidFill>
                  <a:srgbClr val="FF0000"/>
                </a:solidFill>
              </a:rPr>
              <a:t>matches</a:t>
            </a:r>
            <a:r>
              <a:rPr lang="en-US" sz="2400" i="1" dirty="0">
                <a:solidFill>
                  <a:srgbClr val="FF0000"/>
                </a:solidFill>
              </a:rPr>
              <a:t> the demands of the </a:t>
            </a:r>
            <a:r>
              <a:rPr lang="en-US" sz="2400" i="1" u="sng" dirty="0">
                <a:solidFill>
                  <a:srgbClr val="FF0000"/>
                </a:solidFill>
              </a:rPr>
              <a:t>external environment</a:t>
            </a:r>
          </a:p>
        </p:txBody>
      </p:sp>
      <p:pic>
        <p:nvPicPr>
          <p:cNvPr id="8" name="Picture 2" descr="Image result for picture of nike shoe high jump">
            <a:hlinkClick r:id="rId5"/>
            <a:extLst>
              <a:ext uri="{FF2B5EF4-FFF2-40B4-BE49-F238E27FC236}">
                <a16:creationId xmlns:a16="http://schemas.microsoft.com/office/drawing/2014/main" id="{372CAFC3-87AC-43F4-9AA3-2B9677878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04620">
            <a:off x="6781801" y="260508"/>
            <a:ext cx="1625600" cy="12763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D1B54F2-569B-4948-A8B1-01DA8DD2AB30}"/>
              </a:ext>
            </a:extLst>
          </p:cNvPr>
          <p:cNvSpPr/>
          <p:nvPr/>
        </p:nvSpPr>
        <p:spPr>
          <a:xfrm>
            <a:off x="6781800" y="1416784"/>
            <a:ext cx="2819400" cy="1631216"/>
          </a:xfrm>
          <a:prstGeom prst="rect">
            <a:avLst/>
          </a:prstGeom>
        </p:spPr>
        <p:txBody>
          <a:bodyPr wrap="square">
            <a:spAutoFit/>
          </a:bodyPr>
          <a:lstStyle/>
          <a:p>
            <a:r>
              <a:rPr lang="en-US" sz="2000" b="1" dirty="0">
                <a:solidFill>
                  <a:srgbClr val="FF0000"/>
                </a:solidFill>
              </a:rPr>
              <a:t>Nike’s differentiation </a:t>
            </a:r>
          </a:p>
          <a:p>
            <a:r>
              <a:rPr lang="en-US" sz="2000" b="1" dirty="0">
                <a:solidFill>
                  <a:srgbClr val="FF0000"/>
                </a:solidFill>
              </a:rPr>
              <a:t>strategy:  Provides unique products, e.g., cutting-edge</a:t>
            </a:r>
          </a:p>
          <a:p>
            <a:r>
              <a:rPr lang="en-US" sz="2000" b="1" dirty="0">
                <a:solidFill>
                  <a:srgbClr val="FF0000"/>
                </a:solidFill>
              </a:rPr>
              <a:t> designs for its shoes</a:t>
            </a:r>
          </a:p>
        </p:txBody>
      </p:sp>
      <p:pic>
        <p:nvPicPr>
          <p:cNvPr id="6146" name="Picture 2" descr="Paramount Admits It Dismissed Stephen Koppekin for Alleged ...">
            <a:extLst>
              <a:ext uri="{FF2B5EF4-FFF2-40B4-BE49-F238E27FC236}">
                <a16:creationId xmlns:a16="http://schemas.microsoft.com/office/drawing/2014/main" id="{D500ED0F-AA4B-43D5-BBA5-CE2C69162B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0" y="3093184"/>
            <a:ext cx="1524000" cy="132641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AA6AE8F-22EC-41FB-8F98-48B0CE1C3BB5}"/>
              </a:ext>
            </a:extLst>
          </p:cNvPr>
          <p:cNvSpPr/>
          <p:nvPr/>
        </p:nvSpPr>
        <p:spPr>
          <a:xfrm>
            <a:off x="533399" y="3864114"/>
            <a:ext cx="7391401" cy="707886"/>
          </a:xfrm>
          <a:prstGeom prst="rect">
            <a:avLst/>
          </a:prstGeom>
        </p:spPr>
        <p:txBody>
          <a:bodyPr wrap="square">
            <a:spAutoFit/>
          </a:bodyPr>
          <a:lstStyle/>
          <a:p>
            <a:r>
              <a:rPr lang="en-US" sz="2000" b="1" dirty="0">
                <a:solidFill>
                  <a:srgbClr val="FF0000"/>
                </a:solidFill>
              </a:rPr>
              <a:t>Reliable hits; few </a:t>
            </a:r>
            <a:r>
              <a:rPr lang="en-US" sz="2000" b="1" dirty="0"/>
              <a:t>blockbuster</a:t>
            </a:r>
            <a:r>
              <a:rPr lang="en-US" sz="2000" b="1" dirty="0">
                <a:solidFill>
                  <a:srgbClr val="FF0000"/>
                </a:solidFill>
              </a:rPr>
              <a:t> risks; holds on to current customers </a:t>
            </a:r>
          </a:p>
          <a:p>
            <a:endParaRPr lang="en-US" sz="2000" b="1" dirty="0">
              <a:solidFill>
                <a:srgbClr val="FF0000"/>
              </a:solidFill>
            </a:endParaRPr>
          </a:p>
        </p:txBody>
      </p:sp>
      <p:pic>
        <p:nvPicPr>
          <p:cNvPr id="6150" name="Picture 6" descr="Amazon (AMZN)">
            <a:extLst>
              <a:ext uri="{FF2B5EF4-FFF2-40B4-BE49-F238E27FC236}">
                <a16:creationId xmlns:a16="http://schemas.microsoft.com/office/drawing/2014/main" id="{4D4C7C62-8FEE-4B26-B0A2-B2C0796A54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0" y="5007114"/>
            <a:ext cx="2143125" cy="51738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2EF5945-DB0C-48FB-8FBE-F8D859A0E57E}"/>
              </a:ext>
            </a:extLst>
          </p:cNvPr>
          <p:cNvSpPr/>
          <p:nvPr/>
        </p:nvSpPr>
        <p:spPr>
          <a:xfrm>
            <a:off x="0" y="5464314"/>
            <a:ext cx="9448800" cy="400110"/>
          </a:xfrm>
          <a:prstGeom prst="rect">
            <a:avLst/>
          </a:prstGeom>
        </p:spPr>
        <p:txBody>
          <a:bodyPr wrap="square">
            <a:spAutoFit/>
          </a:bodyPr>
          <a:lstStyle/>
          <a:p>
            <a:r>
              <a:rPr lang="en-US" sz="2000" b="1" dirty="0">
                <a:solidFill>
                  <a:srgbClr val="FF0000"/>
                </a:solidFill>
              </a:rPr>
              <a:t> Defend core bus: selling books; goods, then build bus., e.g., online streaming; (iTunes)</a:t>
            </a:r>
          </a:p>
        </p:txBody>
      </p:sp>
      <p:pic>
        <p:nvPicPr>
          <p:cNvPr id="6152" name="Picture 8" descr="Image result for barnes and noble image">
            <a:extLst>
              <a:ext uri="{FF2B5EF4-FFF2-40B4-BE49-F238E27FC236}">
                <a16:creationId xmlns:a16="http://schemas.microsoft.com/office/drawing/2014/main" id="{13D2F5F1-C312-4525-9312-F428A040F4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6200" y="5829300"/>
            <a:ext cx="1371600" cy="7239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CFF8708-1D59-4ED3-AD7A-6C40D6CF011F}"/>
              </a:ext>
            </a:extLst>
          </p:cNvPr>
          <p:cNvSpPr/>
          <p:nvPr/>
        </p:nvSpPr>
        <p:spPr>
          <a:xfrm>
            <a:off x="152400" y="6553200"/>
            <a:ext cx="10134600" cy="400110"/>
          </a:xfrm>
          <a:prstGeom prst="rect">
            <a:avLst/>
          </a:prstGeom>
        </p:spPr>
        <p:txBody>
          <a:bodyPr wrap="square">
            <a:spAutoFit/>
          </a:bodyPr>
          <a:lstStyle/>
          <a:p>
            <a:r>
              <a:rPr lang="en-US" sz="2000" b="1" dirty="0">
                <a:solidFill>
                  <a:srgbClr val="FF0000"/>
                </a:solidFill>
              </a:rPr>
              <a:t>Nook: Competed well with Amazon; The multifunction device - a challenge (iPad)</a:t>
            </a:r>
          </a:p>
        </p:txBody>
      </p:sp>
      <p:pic>
        <p:nvPicPr>
          <p:cNvPr id="2" name="Audio 1">
            <a:hlinkClick r:id="" action="ppaction://media"/>
            <a:extLst>
              <a:ext uri="{FF2B5EF4-FFF2-40B4-BE49-F238E27FC236}">
                <a16:creationId xmlns:a16="http://schemas.microsoft.com/office/drawing/2014/main" id="{CA70FB65-E576-4E3A-A294-74B90B4D541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85200" y="6299200"/>
            <a:ext cx="406400" cy="406400"/>
          </a:xfrm>
          <a:prstGeom prst="rect">
            <a:avLst/>
          </a:prstGeom>
        </p:spPr>
      </p:pic>
    </p:spTree>
  </p:cSld>
  <p:clrMapOvr>
    <a:masterClrMapping/>
  </p:clrMapOvr>
  <p:transition advTm="1176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a:xfrm>
            <a:off x="6400800" y="6208849"/>
            <a:ext cx="3564168" cy="365125"/>
          </a:xfrm>
        </p:spPr>
        <p:txBody>
          <a:bodyPr/>
          <a:lstStyle/>
          <a:p>
            <a:fld id="{B359344C-7CC5-47AD-A738-45C2C5C91C5B}" type="slidenum">
              <a:rPr lang="en-US"/>
              <a:pPr/>
              <a:t>15</a:t>
            </a:fld>
            <a:endParaRPr lang="en-US" dirty="0"/>
          </a:p>
        </p:txBody>
      </p:sp>
      <p:sp>
        <p:nvSpPr>
          <p:cNvPr id="45058" name="Rectangle 2"/>
          <p:cNvSpPr>
            <a:spLocks noGrp="1" noChangeArrowheads="1"/>
          </p:cNvSpPr>
          <p:nvPr>
            <p:ph type="title"/>
          </p:nvPr>
        </p:nvSpPr>
        <p:spPr>
          <a:xfrm>
            <a:off x="457200" y="228600"/>
            <a:ext cx="8229600" cy="1143000"/>
          </a:xfrm>
        </p:spPr>
        <p:txBody>
          <a:bodyPr>
            <a:noAutofit/>
          </a:bodyPr>
          <a:lstStyle/>
          <a:p>
            <a:r>
              <a:rPr lang="en-US" dirty="0"/>
              <a:t>How Strategy Affects </a:t>
            </a:r>
            <a:br>
              <a:rPr lang="en-US" dirty="0"/>
            </a:br>
            <a:r>
              <a:rPr lang="en-US" dirty="0"/>
              <a:t>Organization Design</a:t>
            </a:r>
          </a:p>
        </p:txBody>
      </p:sp>
      <p:sp>
        <p:nvSpPr>
          <p:cNvPr id="45059" name="Rectangle 3"/>
          <p:cNvSpPr>
            <a:spLocks noGrp="1" noChangeArrowheads="1"/>
          </p:cNvSpPr>
          <p:nvPr>
            <p:ph type="body" idx="1"/>
          </p:nvPr>
        </p:nvSpPr>
        <p:spPr>
          <a:xfrm>
            <a:off x="1663700" y="2078037"/>
            <a:ext cx="5816600" cy="3636963"/>
          </a:xfrm>
          <a:solidFill>
            <a:schemeClr val="tx2">
              <a:lumMod val="75000"/>
            </a:schemeClr>
          </a:solidFill>
        </p:spPr>
        <p:txBody>
          <a:bodyPr/>
          <a:lstStyle/>
          <a:p>
            <a:pPr marL="0" indent="0" algn="ctr">
              <a:buFontTx/>
              <a:buNone/>
            </a:pPr>
            <a:endParaRPr lang="en-US" dirty="0">
              <a:solidFill>
                <a:schemeClr val="bg1"/>
              </a:solidFill>
            </a:endParaRPr>
          </a:p>
          <a:p>
            <a:pPr marL="0" indent="0" algn="ctr">
              <a:buFontTx/>
              <a:buNone/>
            </a:pPr>
            <a:endParaRPr lang="en-US" dirty="0">
              <a:solidFill>
                <a:schemeClr val="bg1"/>
              </a:solidFill>
            </a:endParaRPr>
          </a:p>
          <a:p>
            <a:pPr marL="0" indent="0" algn="ctr">
              <a:buFontTx/>
              <a:buNone/>
            </a:pPr>
            <a:endParaRPr lang="en-US" sz="1600" dirty="0">
              <a:solidFill>
                <a:schemeClr val="bg1"/>
              </a:solidFill>
            </a:endParaRPr>
          </a:p>
          <a:p>
            <a:pPr marL="0" indent="0" algn="ctr">
              <a:buFontTx/>
              <a:buNone/>
            </a:pPr>
            <a:r>
              <a:rPr lang="en-US" dirty="0">
                <a:solidFill>
                  <a:schemeClr val="bg1"/>
                </a:solidFill>
              </a:rPr>
              <a:t>Managers must </a:t>
            </a:r>
            <a:r>
              <a:rPr lang="en-US" u="sng" dirty="0">
                <a:solidFill>
                  <a:schemeClr val="bg1"/>
                </a:solidFill>
              </a:rPr>
              <a:t>design</a:t>
            </a:r>
            <a:r>
              <a:rPr lang="en-US" dirty="0">
                <a:solidFill>
                  <a:schemeClr val="bg1"/>
                </a:solidFill>
              </a:rPr>
              <a:t> the organization to support the firm’s competitive </a:t>
            </a:r>
            <a:r>
              <a:rPr lang="en-US" u="sng" dirty="0">
                <a:solidFill>
                  <a:schemeClr val="bg1"/>
                </a:solidFill>
              </a:rPr>
              <a:t>strategy</a:t>
            </a:r>
            <a:endParaRPr lang="en-US" dirty="0">
              <a:solidFill>
                <a:schemeClr val="bg1"/>
              </a:solidFill>
            </a:endParaRPr>
          </a:p>
        </p:txBody>
      </p:sp>
      <p:sp>
        <p:nvSpPr>
          <p:cNvPr id="45060" name="Rectangle 4"/>
          <p:cNvSpPr>
            <a:spLocks noChangeArrowheads="1"/>
          </p:cNvSpPr>
          <p:nvPr/>
        </p:nvSpPr>
        <p:spPr bwMode="auto">
          <a:xfrm>
            <a:off x="1655763" y="2268537"/>
            <a:ext cx="5830887" cy="1066800"/>
          </a:xfrm>
          <a:prstGeom prst="rect">
            <a:avLst/>
          </a:prstGeom>
          <a:solidFill>
            <a:schemeClr val="tx2">
              <a:lumMod val="40000"/>
              <a:lumOff val="60000"/>
            </a:schemeClr>
          </a:solidFill>
          <a:ln w="9525">
            <a:noFill/>
            <a:miter lim="800000"/>
            <a:headEnd/>
            <a:tailEnd/>
          </a:ln>
          <a:effectLst/>
        </p:spPr>
        <p:txBody>
          <a:bodyPr>
            <a:spAutoFit/>
          </a:bodyPr>
          <a:lstStyle/>
          <a:p>
            <a:pPr algn="ctr" eaLnBrk="1" hangingPunct="1">
              <a:spcBef>
                <a:spcPct val="20000"/>
              </a:spcBef>
            </a:pPr>
            <a:r>
              <a:rPr lang="en-US" sz="3200" b="1" i="1">
                <a:solidFill>
                  <a:schemeClr val="bg1"/>
                </a:solidFill>
              </a:rPr>
              <a:t>Strategy impacts internal organization characteristics</a:t>
            </a:r>
          </a:p>
        </p:txBody>
      </p:sp>
      <p:sp>
        <p:nvSpPr>
          <p:cNvPr id="2" name="Arrow: Right 1">
            <a:extLst>
              <a:ext uri="{FF2B5EF4-FFF2-40B4-BE49-F238E27FC236}">
                <a16:creationId xmlns:a16="http://schemas.microsoft.com/office/drawing/2014/main" id="{754E59A7-92AB-4F0E-A81C-4E83A412A0EB}"/>
              </a:ext>
            </a:extLst>
          </p:cNvPr>
          <p:cNvSpPr/>
          <p:nvPr/>
        </p:nvSpPr>
        <p:spPr>
          <a:xfrm>
            <a:off x="6553200" y="5181600"/>
            <a:ext cx="6096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5C7EF6BB-8BA8-47EA-A3DA-5517F4DD11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604"/>
    </mc:Choice>
    <mc:Fallback xmlns="">
      <p:transition spd="slow" advTm="8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72201" y="1501676"/>
            <a:ext cx="2667000" cy="2308324"/>
          </a:xfrm>
          <a:prstGeom prst="rect">
            <a:avLst/>
          </a:prstGeom>
          <a:noFill/>
        </p:spPr>
        <p:txBody>
          <a:bodyPr wrap="square" rtlCol="0">
            <a:spAutoFit/>
          </a:bodyPr>
          <a:lstStyle/>
          <a:p>
            <a:pPr algn="ctr"/>
            <a:r>
              <a:rPr lang="en-US" sz="3600" b="1" dirty="0">
                <a:latin typeface="+mj-lt"/>
              </a:rPr>
              <a:t>Organization Design Outcomes of Strategy</a:t>
            </a:r>
          </a:p>
        </p:txBody>
      </p:sp>
      <p:sp>
        <p:nvSpPr>
          <p:cNvPr id="2" name="Slide Number Placeholder 1"/>
          <p:cNvSpPr>
            <a:spLocks noGrp="1"/>
          </p:cNvSpPr>
          <p:nvPr>
            <p:ph type="sldNum" sz="quarter" idx="12"/>
          </p:nvPr>
        </p:nvSpPr>
        <p:spPr/>
        <p:txBody>
          <a:bodyPr/>
          <a:lstStyle/>
          <a:p>
            <a:fld id="{270C5FAE-00CD-47A8-9354-893880255B90}" type="slidenum">
              <a:rPr lang="en-US" smtClean="0"/>
              <a:pPr/>
              <a:t>16</a:t>
            </a:fld>
            <a:endParaRPr lang="en-US"/>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06297"/>
            <a:ext cx="6228081" cy="6550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Minus Sign 5">
            <a:extLst>
              <a:ext uri="{FF2B5EF4-FFF2-40B4-BE49-F238E27FC236}">
                <a16:creationId xmlns:a16="http://schemas.microsoft.com/office/drawing/2014/main" id="{13E16210-2CD7-4BD3-BCA9-88F91EEB981D}"/>
              </a:ext>
            </a:extLst>
          </p:cNvPr>
          <p:cNvSpPr/>
          <p:nvPr/>
        </p:nvSpPr>
        <p:spPr>
          <a:xfrm>
            <a:off x="1066800" y="1600200"/>
            <a:ext cx="1752600" cy="45719"/>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inus Sign 7">
            <a:extLst>
              <a:ext uri="{FF2B5EF4-FFF2-40B4-BE49-F238E27FC236}">
                <a16:creationId xmlns:a16="http://schemas.microsoft.com/office/drawing/2014/main" id="{12CBD035-1386-4BEA-BA36-69D04A57472D}"/>
              </a:ext>
            </a:extLst>
          </p:cNvPr>
          <p:cNvSpPr/>
          <p:nvPr/>
        </p:nvSpPr>
        <p:spPr>
          <a:xfrm>
            <a:off x="1549400" y="3276600"/>
            <a:ext cx="1600200" cy="17472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Sign 10">
            <a:extLst>
              <a:ext uri="{FF2B5EF4-FFF2-40B4-BE49-F238E27FC236}">
                <a16:creationId xmlns:a16="http://schemas.microsoft.com/office/drawing/2014/main" id="{A2841ADB-B587-47C8-BE8E-A11F5F4E50EB}"/>
              </a:ext>
            </a:extLst>
          </p:cNvPr>
          <p:cNvSpPr/>
          <p:nvPr/>
        </p:nvSpPr>
        <p:spPr>
          <a:xfrm>
            <a:off x="3733800" y="2057400"/>
            <a:ext cx="914400" cy="17472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Sign 11">
            <a:extLst>
              <a:ext uri="{FF2B5EF4-FFF2-40B4-BE49-F238E27FC236}">
                <a16:creationId xmlns:a16="http://schemas.microsoft.com/office/drawing/2014/main" id="{3D41E93F-0CE3-4780-8E3B-0FDDF7694777}"/>
              </a:ext>
            </a:extLst>
          </p:cNvPr>
          <p:cNvSpPr/>
          <p:nvPr/>
        </p:nvSpPr>
        <p:spPr>
          <a:xfrm>
            <a:off x="3637281" y="2797076"/>
            <a:ext cx="1163319" cy="174724"/>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Sign 12">
            <a:extLst>
              <a:ext uri="{FF2B5EF4-FFF2-40B4-BE49-F238E27FC236}">
                <a16:creationId xmlns:a16="http://schemas.microsoft.com/office/drawing/2014/main" id="{CEB64C11-A138-4DF1-B808-BB7FA0F8B19D}"/>
              </a:ext>
            </a:extLst>
          </p:cNvPr>
          <p:cNvSpPr/>
          <p:nvPr/>
        </p:nvSpPr>
        <p:spPr>
          <a:xfrm>
            <a:off x="1676400" y="685800"/>
            <a:ext cx="1752600" cy="45719"/>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Sign 13">
            <a:extLst>
              <a:ext uri="{FF2B5EF4-FFF2-40B4-BE49-F238E27FC236}">
                <a16:creationId xmlns:a16="http://schemas.microsoft.com/office/drawing/2014/main" id="{2A8C914D-A762-4A34-8375-431DD1AD4B02}"/>
              </a:ext>
            </a:extLst>
          </p:cNvPr>
          <p:cNvSpPr/>
          <p:nvPr/>
        </p:nvSpPr>
        <p:spPr>
          <a:xfrm>
            <a:off x="-76200" y="488795"/>
            <a:ext cx="838200" cy="45719"/>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Sign 14">
            <a:extLst>
              <a:ext uri="{FF2B5EF4-FFF2-40B4-BE49-F238E27FC236}">
                <a16:creationId xmlns:a16="http://schemas.microsoft.com/office/drawing/2014/main" id="{43B77D26-F30D-4C37-88F1-D8A714CB82D0}"/>
              </a:ext>
            </a:extLst>
          </p:cNvPr>
          <p:cNvSpPr/>
          <p:nvPr/>
        </p:nvSpPr>
        <p:spPr>
          <a:xfrm>
            <a:off x="3276600" y="533400"/>
            <a:ext cx="838200" cy="45719"/>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Sign 16">
            <a:extLst>
              <a:ext uri="{FF2B5EF4-FFF2-40B4-BE49-F238E27FC236}">
                <a16:creationId xmlns:a16="http://schemas.microsoft.com/office/drawing/2014/main" id="{4C6AA107-89A9-4DA6-B83E-BDFB968EAE18}"/>
              </a:ext>
            </a:extLst>
          </p:cNvPr>
          <p:cNvSpPr/>
          <p:nvPr/>
        </p:nvSpPr>
        <p:spPr>
          <a:xfrm flipV="1">
            <a:off x="3429000" y="1508759"/>
            <a:ext cx="1066800" cy="4572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07DE0D6B-7035-4D2E-8BDF-E63ADA374205}"/>
              </a:ext>
            </a:extLst>
          </p:cNvPr>
          <p:cNvSpPr/>
          <p:nvPr/>
        </p:nvSpPr>
        <p:spPr>
          <a:xfrm>
            <a:off x="5715000" y="1371600"/>
            <a:ext cx="381000" cy="45719"/>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634DEEFB-9AA3-450F-832E-71F2EDD8FC8C}"/>
              </a:ext>
            </a:extLst>
          </p:cNvPr>
          <p:cNvSpPr/>
          <p:nvPr/>
        </p:nvSpPr>
        <p:spPr>
          <a:xfrm>
            <a:off x="4800600" y="2614194"/>
            <a:ext cx="1447800" cy="129005"/>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inus Sign 3">
            <a:extLst>
              <a:ext uri="{FF2B5EF4-FFF2-40B4-BE49-F238E27FC236}">
                <a16:creationId xmlns:a16="http://schemas.microsoft.com/office/drawing/2014/main" id="{F7AAF280-B06A-4E75-B0A2-F63726DE5264}"/>
              </a:ext>
            </a:extLst>
          </p:cNvPr>
          <p:cNvSpPr/>
          <p:nvPr/>
        </p:nvSpPr>
        <p:spPr>
          <a:xfrm>
            <a:off x="5638800" y="6248400"/>
            <a:ext cx="457200" cy="4572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Sign 19">
            <a:extLst>
              <a:ext uri="{FF2B5EF4-FFF2-40B4-BE49-F238E27FC236}">
                <a16:creationId xmlns:a16="http://schemas.microsoft.com/office/drawing/2014/main" id="{4F00A7A2-9947-49FB-9362-7D0B033DF4F0}"/>
              </a:ext>
            </a:extLst>
          </p:cNvPr>
          <p:cNvSpPr/>
          <p:nvPr/>
        </p:nvSpPr>
        <p:spPr>
          <a:xfrm>
            <a:off x="3200400" y="6431279"/>
            <a:ext cx="1828800" cy="4572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BDBBF1A5-8CA0-4A6E-B1D2-4ED08592F21D}"/>
              </a:ext>
            </a:extLst>
          </p:cNvPr>
          <p:cNvSpPr/>
          <p:nvPr/>
        </p:nvSpPr>
        <p:spPr>
          <a:xfrm>
            <a:off x="3962400" y="5791200"/>
            <a:ext cx="68580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962C0FF-37F1-4BFA-8F5A-810AA090FF89}"/>
              </a:ext>
            </a:extLst>
          </p:cNvPr>
          <p:cNvSpPr/>
          <p:nvPr/>
        </p:nvSpPr>
        <p:spPr>
          <a:xfrm>
            <a:off x="6263640" y="4262876"/>
            <a:ext cx="2880360" cy="1323439"/>
          </a:xfrm>
          <a:prstGeom prst="rect">
            <a:avLst/>
          </a:prstGeom>
        </p:spPr>
        <p:txBody>
          <a:bodyPr wrap="square">
            <a:spAutoFit/>
          </a:bodyPr>
          <a:lstStyle/>
          <a:p>
            <a:r>
              <a:rPr lang="en-US" sz="2000" b="1" dirty="0">
                <a:solidFill>
                  <a:srgbClr val="FF0000"/>
                </a:solidFill>
              </a:rPr>
              <a:t>-How </a:t>
            </a:r>
            <a:r>
              <a:rPr lang="en-US" sz="2000" b="1" u="sng" dirty="0">
                <a:solidFill>
                  <a:srgbClr val="FF0000"/>
                </a:solidFill>
              </a:rPr>
              <a:t>MGT</a:t>
            </a:r>
            <a:r>
              <a:rPr lang="en-US" sz="2000" b="1" dirty="0">
                <a:solidFill>
                  <a:srgbClr val="FF0000"/>
                </a:solidFill>
              </a:rPr>
              <a:t> create organizational  s</a:t>
            </a:r>
            <a:r>
              <a:rPr lang="en-US" sz="2000" b="1" u="sng" dirty="0">
                <a:solidFill>
                  <a:srgbClr val="FF0000"/>
                </a:solidFill>
              </a:rPr>
              <a:t>tructure</a:t>
            </a:r>
          </a:p>
          <a:p>
            <a:r>
              <a:rPr lang="en-US" sz="2000" b="1" dirty="0">
                <a:solidFill>
                  <a:srgbClr val="FF0000"/>
                </a:solidFill>
              </a:rPr>
              <a:t>-What</a:t>
            </a:r>
            <a:r>
              <a:rPr lang="en-US" sz="2000" b="1" u="sng" dirty="0">
                <a:solidFill>
                  <a:srgbClr val="FF0000"/>
                </a:solidFill>
              </a:rPr>
              <a:t> </a:t>
            </a:r>
            <a:r>
              <a:rPr lang="en-US" sz="2000" b="1" dirty="0">
                <a:solidFill>
                  <a:srgbClr val="FF0000"/>
                </a:solidFill>
              </a:rPr>
              <a:t>design</a:t>
            </a:r>
            <a:r>
              <a:rPr lang="en-US" sz="2000" b="1" u="sng" dirty="0">
                <a:solidFill>
                  <a:srgbClr val="FF0000"/>
                </a:solidFill>
              </a:rPr>
              <a:t> features</a:t>
            </a:r>
            <a:r>
              <a:rPr lang="en-US" sz="2000" b="1" dirty="0">
                <a:solidFill>
                  <a:srgbClr val="FF0000"/>
                </a:solidFill>
              </a:rPr>
              <a:t> ?</a:t>
            </a:r>
          </a:p>
          <a:p>
            <a:r>
              <a:rPr lang="en-US" sz="2000" b="1" dirty="0">
                <a:solidFill>
                  <a:srgbClr val="FF0000"/>
                </a:solidFill>
              </a:rPr>
              <a:t>-How to </a:t>
            </a:r>
            <a:r>
              <a:rPr lang="en-US" sz="2000" b="1" u="sng" dirty="0">
                <a:solidFill>
                  <a:srgbClr val="FF0000"/>
                </a:solidFill>
              </a:rPr>
              <a:t>organize jobs ?</a:t>
            </a:r>
          </a:p>
        </p:txBody>
      </p:sp>
      <p:sp>
        <p:nvSpPr>
          <p:cNvPr id="9" name="Arrow: Right 8">
            <a:extLst>
              <a:ext uri="{FF2B5EF4-FFF2-40B4-BE49-F238E27FC236}">
                <a16:creationId xmlns:a16="http://schemas.microsoft.com/office/drawing/2014/main" id="{6CA569C6-6204-4976-8A4F-C2C3C413DBDE}"/>
              </a:ext>
            </a:extLst>
          </p:cNvPr>
          <p:cNvSpPr/>
          <p:nvPr/>
        </p:nvSpPr>
        <p:spPr>
          <a:xfrm>
            <a:off x="8008620" y="5546185"/>
            <a:ext cx="1066800" cy="32121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solidFill>
                <a:srgbClr val="FF0000"/>
              </a:solidFill>
            </a:endParaRPr>
          </a:p>
        </p:txBody>
      </p:sp>
      <p:pic>
        <p:nvPicPr>
          <p:cNvPr id="25" name="Audio 24">
            <a:hlinkClick r:id="" action="ppaction://media"/>
            <a:extLst>
              <a:ext uri="{FF2B5EF4-FFF2-40B4-BE49-F238E27FC236}">
                <a16:creationId xmlns:a16="http://schemas.microsoft.com/office/drawing/2014/main" id="{10EA77B6-7BBE-4C76-B419-BE467C4BA3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378"/>
    </mc:Choice>
    <mc:Fallback xmlns="">
      <p:transition spd="slow" advTm="61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76200"/>
            <a:ext cx="8991600" cy="1143000"/>
          </a:xfrm>
        </p:spPr>
        <p:txBody>
          <a:bodyPr>
            <a:normAutofit/>
          </a:bodyPr>
          <a:lstStyle/>
          <a:p>
            <a:pPr algn="l">
              <a:defRPr/>
            </a:pPr>
            <a:r>
              <a:rPr lang="en-US" dirty="0"/>
              <a:t>Structure Dimensions</a:t>
            </a:r>
          </a:p>
        </p:txBody>
      </p:sp>
      <p:sp>
        <p:nvSpPr>
          <p:cNvPr id="10" name="Content Placeholder 9"/>
          <p:cNvSpPr>
            <a:spLocks noGrp="1"/>
          </p:cNvSpPr>
          <p:nvPr>
            <p:ph idx="1"/>
          </p:nvPr>
        </p:nvSpPr>
        <p:spPr>
          <a:xfrm>
            <a:off x="0" y="914400"/>
            <a:ext cx="8686800" cy="3733800"/>
          </a:xfrm>
        </p:spPr>
        <p:txBody>
          <a:bodyPr>
            <a:noAutofit/>
          </a:bodyPr>
          <a:lstStyle/>
          <a:p>
            <a:pPr>
              <a:defRPr/>
            </a:pPr>
            <a:r>
              <a:rPr lang="en-US" sz="1900" dirty="0"/>
              <a:t>Specialization</a:t>
            </a:r>
          </a:p>
          <a:p>
            <a:pPr marL="457200" lvl="1" indent="0">
              <a:buNone/>
              <a:defRPr/>
            </a:pPr>
            <a:r>
              <a:rPr lang="en-US" sz="1900" b="1" dirty="0"/>
              <a:t>Dividing work activities </a:t>
            </a:r>
            <a:r>
              <a:rPr lang="en-US" sz="1900" dirty="0"/>
              <a:t>into </a:t>
            </a:r>
            <a:r>
              <a:rPr lang="en-US" sz="1900" b="1" dirty="0"/>
              <a:t>separate job tasks </a:t>
            </a:r>
          </a:p>
          <a:p>
            <a:pPr marL="457200" lvl="1" indent="0">
              <a:buNone/>
              <a:defRPr/>
            </a:pPr>
            <a:r>
              <a:rPr lang="en-US" sz="1900" dirty="0"/>
              <a:t>(</a:t>
            </a:r>
            <a:r>
              <a:rPr lang="en-US" sz="1900" b="1" dirty="0">
                <a:solidFill>
                  <a:srgbClr val="FF0000"/>
                </a:solidFill>
              </a:rPr>
              <a:t>operating room</a:t>
            </a:r>
            <a:r>
              <a:rPr lang="en-US" sz="1900" dirty="0"/>
              <a:t>; MD)</a:t>
            </a:r>
          </a:p>
          <a:p>
            <a:pPr>
              <a:defRPr/>
            </a:pPr>
            <a:r>
              <a:rPr lang="en-US" sz="1900" dirty="0"/>
              <a:t>Formalization</a:t>
            </a:r>
          </a:p>
          <a:p>
            <a:pPr lvl="1">
              <a:defRPr/>
            </a:pPr>
            <a:r>
              <a:rPr lang="en-US" sz="1900" dirty="0"/>
              <a:t>How standardized an organization’s jobs are and the </a:t>
            </a:r>
            <a:r>
              <a:rPr lang="en-US" sz="1900" b="1" dirty="0"/>
              <a:t>extent to which employee behavior is guided by rules and procedures</a:t>
            </a:r>
            <a:r>
              <a:rPr lang="en-US" sz="1900" dirty="0"/>
              <a:t>( </a:t>
            </a:r>
            <a:r>
              <a:rPr lang="en-US" sz="1900" b="1" dirty="0">
                <a:solidFill>
                  <a:srgbClr val="FF0000"/>
                </a:solidFill>
              </a:rPr>
              <a:t>Universities</a:t>
            </a:r>
            <a:r>
              <a:rPr lang="en-US" sz="1900" dirty="0"/>
              <a:t>; </a:t>
            </a:r>
            <a:r>
              <a:rPr lang="en-US" sz="1900" b="1" dirty="0">
                <a:solidFill>
                  <a:srgbClr val="FF0000"/>
                </a:solidFill>
              </a:rPr>
              <a:t>predictability</a:t>
            </a:r>
            <a:r>
              <a:rPr lang="en-US" sz="1900" dirty="0"/>
              <a:t> ?)</a:t>
            </a:r>
          </a:p>
          <a:p>
            <a:pPr>
              <a:defRPr/>
            </a:pPr>
            <a:r>
              <a:rPr lang="en-US" sz="1900" dirty="0"/>
              <a:t>Centralization</a:t>
            </a:r>
          </a:p>
          <a:p>
            <a:pPr lvl="1">
              <a:defRPr/>
            </a:pPr>
            <a:r>
              <a:rPr lang="en-US" sz="1900" dirty="0"/>
              <a:t>The degree to which decision making takes place at upper levels of the organization</a:t>
            </a:r>
          </a:p>
          <a:p>
            <a:pPr>
              <a:defRPr/>
            </a:pPr>
            <a:r>
              <a:rPr lang="en-US" sz="1900" b="1" dirty="0"/>
              <a:t>Decentralization</a:t>
            </a:r>
          </a:p>
          <a:p>
            <a:pPr lvl="1">
              <a:defRPr/>
            </a:pPr>
            <a:r>
              <a:rPr lang="en-US" sz="1900" dirty="0"/>
              <a:t>The degree to which lower-level managers provide input or actually make decisions (</a:t>
            </a:r>
            <a:r>
              <a:rPr lang="en-US" sz="1900" b="1" dirty="0"/>
              <a:t>empower; effect their work</a:t>
            </a:r>
            <a:r>
              <a:rPr lang="en-US" sz="1900" dirty="0"/>
              <a:t>)</a:t>
            </a:r>
          </a:p>
          <a:p>
            <a:pPr>
              <a:defRPr/>
            </a:pPr>
            <a:r>
              <a:rPr lang="en-US" sz="1900" b="1" dirty="0">
                <a:solidFill>
                  <a:srgbClr val="FF0000"/>
                </a:solidFill>
              </a:rPr>
              <a:t>Complexity</a:t>
            </a:r>
            <a:r>
              <a:rPr lang="en-US" sz="1900" dirty="0"/>
              <a:t> </a:t>
            </a:r>
          </a:p>
          <a:p>
            <a:pPr marL="457200" lvl="1" indent="0">
              <a:buNone/>
              <a:defRPr/>
            </a:pPr>
            <a:r>
              <a:rPr lang="en-US" sz="1900" b="1" dirty="0"/>
              <a:t>1.</a:t>
            </a:r>
            <a:r>
              <a:rPr lang="en-US" sz="1900" b="1" dirty="0">
                <a:solidFill>
                  <a:srgbClr val="FF0000"/>
                </a:solidFill>
              </a:rPr>
              <a:t>Vertical</a:t>
            </a:r>
            <a:r>
              <a:rPr lang="en-US" sz="1900" b="1" dirty="0"/>
              <a:t> - number of </a:t>
            </a:r>
            <a:r>
              <a:rPr lang="en-US" sz="1900" b="1" dirty="0">
                <a:solidFill>
                  <a:srgbClr val="FF0000"/>
                </a:solidFill>
              </a:rPr>
              <a:t>levels</a:t>
            </a:r>
            <a:r>
              <a:rPr lang="en-US" sz="1900" b="1" dirty="0"/>
              <a:t> in the hierarchy </a:t>
            </a:r>
          </a:p>
          <a:p>
            <a:pPr marL="457200" lvl="1" indent="0">
              <a:buNone/>
              <a:defRPr/>
            </a:pPr>
            <a:r>
              <a:rPr lang="en-US" sz="1900" b="1" dirty="0"/>
              <a:t>2.</a:t>
            </a:r>
            <a:r>
              <a:rPr lang="en-US" sz="1900" b="1" dirty="0">
                <a:solidFill>
                  <a:srgbClr val="FF0000"/>
                </a:solidFill>
              </a:rPr>
              <a:t>Horizontal</a:t>
            </a:r>
            <a:r>
              <a:rPr lang="en-US" sz="1900" b="1" dirty="0"/>
              <a:t> –number of </a:t>
            </a:r>
            <a:r>
              <a:rPr lang="en-US" sz="1900" b="1" dirty="0">
                <a:solidFill>
                  <a:srgbClr val="FF0000"/>
                </a:solidFill>
              </a:rPr>
              <a:t>departments</a:t>
            </a:r>
            <a:r>
              <a:rPr lang="en-US" sz="1900" b="1" dirty="0"/>
              <a:t> or specialties that exist across the firm</a:t>
            </a:r>
          </a:p>
          <a:p>
            <a:pPr marL="457200" lvl="1" indent="0">
              <a:buNone/>
              <a:defRPr/>
            </a:pPr>
            <a:r>
              <a:rPr lang="en-US" sz="1900" b="1" dirty="0"/>
              <a:t>3. </a:t>
            </a:r>
            <a:r>
              <a:rPr lang="en-US" sz="1900" b="1" dirty="0">
                <a:solidFill>
                  <a:srgbClr val="FF0000"/>
                </a:solidFill>
              </a:rPr>
              <a:t>Spatial</a:t>
            </a:r>
            <a:r>
              <a:rPr lang="en-US" sz="1900" b="1" dirty="0"/>
              <a:t> – the degree organizational departments and personnel are </a:t>
            </a:r>
            <a:r>
              <a:rPr lang="en-US" sz="1900" b="1" dirty="0">
                <a:solidFill>
                  <a:srgbClr val="FF0000"/>
                </a:solidFill>
              </a:rPr>
              <a:t>dispersed</a:t>
            </a:r>
            <a:r>
              <a:rPr lang="en-US" sz="1900" b="1" dirty="0"/>
              <a:t> geographically </a:t>
            </a:r>
          </a:p>
          <a:p>
            <a:pPr lvl="1">
              <a:defRPr/>
            </a:pPr>
            <a:endParaRPr lang="en-US" sz="1800" dirty="0"/>
          </a:p>
          <a:p>
            <a:pPr marL="457200" lvl="1" indent="0">
              <a:buNone/>
              <a:defRPr/>
            </a:pPr>
            <a:endParaRPr lang="en-US" sz="1800" dirty="0"/>
          </a:p>
          <a:p>
            <a:pPr>
              <a:defRPr/>
            </a:pPr>
            <a:endParaRPr lang="en-US" sz="1800" b="1" dirty="0"/>
          </a:p>
          <a:p>
            <a:pPr marL="457200" lvl="1" indent="0">
              <a:buNone/>
              <a:defRPr/>
            </a:pPr>
            <a:r>
              <a:rPr lang="en-US" sz="1800" dirty="0"/>
              <a:t> </a:t>
            </a:r>
          </a:p>
        </p:txBody>
      </p:sp>
      <p:pic>
        <p:nvPicPr>
          <p:cNvPr id="4" name="Picture 3" descr="Image result for picture of operating room at hospital">
            <a:hlinkClick r:id="rId5" tgtFrame="&quot;_blank&quot;"/>
            <a:extLst>
              <a:ext uri="{FF2B5EF4-FFF2-40B4-BE49-F238E27FC236}">
                <a16:creationId xmlns:a16="http://schemas.microsoft.com/office/drawing/2014/main" id="{5AC7D61C-D0F2-4696-A1DF-4D629235658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3600" y="914400"/>
            <a:ext cx="3048000" cy="1371600"/>
          </a:xfrm>
          <a:prstGeom prst="rect">
            <a:avLst/>
          </a:prstGeom>
          <a:noFill/>
          <a:ln>
            <a:noFill/>
          </a:ln>
        </p:spPr>
      </p:pic>
      <p:pic>
        <p:nvPicPr>
          <p:cNvPr id="1026" name="Picture 2" descr="After Return To Radio, P&amp;G Posts Strongest Growth in Years. | Story |  insideradio.com">
            <a:extLst>
              <a:ext uri="{FF2B5EF4-FFF2-40B4-BE49-F238E27FC236}">
                <a16:creationId xmlns:a16="http://schemas.microsoft.com/office/drawing/2014/main" id="{580947F4-3972-4F71-9488-D521D6CF2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8999" y="4926330"/>
            <a:ext cx="1752601" cy="990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ED6AC54-8680-4B18-9E59-BF97F240092C}"/>
              </a:ext>
            </a:extLst>
          </p:cNvPr>
          <p:cNvSpPr txBox="1"/>
          <p:nvPr/>
        </p:nvSpPr>
        <p:spPr>
          <a:xfrm>
            <a:off x="5867400" y="4905970"/>
            <a:ext cx="1523999" cy="923330"/>
          </a:xfrm>
          <a:prstGeom prst="rect">
            <a:avLst/>
          </a:prstGeom>
          <a:noFill/>
        </p:spPr>
        <p:txBody>
          <a:bodyPr wrap="square">
            <a:spAutoFit/>
          </a:bodyPr>
          <a:lstStyle/>
          <a:p>
            <a:r>
              <a:rPr lang="en-US" sz="1800" b="1" dirty="0">
                <a:solidFill>
                  <a:srgbClr val="FF0000"/>
                </a:solidFill>
              </a:rPr>
              <a:t>Small groups make NPD</a:t>
            </a:r>
          </a:p>
          <a:p>
            <a:r>
              <a:rPr lang="en-US" sz="1800" b="1" dirty="0">
                <a:solidFill>
                  <a:srgbClr val="FF0000"/>
                </a:solidFill>
              </a:rPr>
              <a:t>decisions</a:t>
            </a:r>
            <a:endParaRPr lang="en-US" dirty="0"/>
          </a:p>
        </p:txBody>
      </p:sp>
      <p:pic>
        <p:nvPicPr>
          <p:cNvPr id="5" name="Audio 4">
            <a:hlinkClick r:id="" action="ppaction://media"/>
            <a:extLst>
              <a:ext uri="{FF2B5EF4-FFF2-40B4-BE49-F238E27FC236}">
                <a16:creationId xmlns:a16="http://schemas.microsoft.com/office/drawing/2014/main" id="{F2FD520F-DFFC-4E57-AD1E-1116F23A452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351848100"/>
      </p:ext>
    </p:extLst>
  </p:cSld>
  <p:clrMapOvr>
    <a:masterClrMapping/>
  </p:clrMapOvr>
  <mc:AlternateContent xmlns:mc="http://schemas.openxmlformats.org/markup-compatibility/2006" xmlns:p14="http://schemas.microsoft.com/office/powerpoint/2010/main">
    <mc:Choice Requires="p14">
      <p:transition spd="slow" p14:dur="2000" advTm="120400"/>
    </mc:Choice>
    <mc:Fallback xmlns="">
      <p:transition spd="slow" advTm="120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152400"/>
            <a:ext cx="8229600" cy="411162"/>
          </a:xfrm>
        </p:spPr>
        <p:txBody>
          <a:bodyPr>
            <a:normAutofit fontScale="90000"/>
          </a:bodyPr>
          <a:lstStyle/>
          <a:p>
            <a:r>
              <a:rPr lang="en-US" b="1" dirty="0">
                <a:solidFill>
                  <a:srgbClr val="FF0000"/>
                </a:solidFill>
              </a:rPr>
              <a:t>Organization Chart</a:t>
            </a:r>
          </a:p>
        </p:txBody>
      </p:sp>
      <p:sp>
        <p:nvSpPr>
          <p:cNvPr id="5" name="Slide Number Placeholder 4"/>
          <p:cNvSpPr>
            <a:spLocks noGrp="1"/>
          </p:cNvSpPr>
          <p:nvPr>
            <p:ph type="sldNum" sz="quarter" idx="12"/>
          </p:nvPr>
        </p:nvSpPr>
        <p:spPr>
          <a:xfrm flipH="1">
            <a:off x="6705600" y="6487795"/>
            <a:ext cx="2362200" cy="365125"/>
          </a:xfrm>
        </p:spPr>
        <p:txBody>
          <a:bodyPr/>
          <a:lstStyle/>
          <a:p>
            <a:fld id="{C4C02A48-1AB6-45D7-9E97-D6206E341360}" type="slidenum">
              <a:rPr lang="en-US"/>
              <a:pPr/>
              <a:t>18</a:t>
            </a:fld>
            <a:endParaRPr lang="en-US" dirty="0"/>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961697" y="-971096"/>
            <a:ext cx="5430157" cy="859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C72D87EB-E6CE-43CC-A92D-D896ADCCC66B}"/>
              </a:ext>
            </a:extLst>
          </p:cNvPr>
          <p:cNvSpPr/>
          <p:nvPr/>
        </p:nvSpPr>
        <p:spPr>
          <a:xfrm>
            <a:off x="406400" y="6014358"/>
            <a:ext cx="8661400" cy="923330"/>
          </a:xfrm>
          <a:prstGeom prst="rect">
            <a:avLst/>
          </a:prstGeom>
        </p:spPr>
        <p:txBody>
          <a:bodyPr wrap="square">
            <a:spAutoFit/>
          </a:bodyPr>
          <a:lstStyle/>
          <a:p>
            <a:r>
              <a:rPr lang="en-US" b="1" dirty="0">
                <a:solidFill>
                  <a:srgbClr val="FF0000"/>
                </a:solidFill>
              </a:rPr>
              <a:t>Vertical  complexity – 5</a:t>
            </a:r>
          </a:p>
          <a:p>
            <a:r>
              <a:rPr lang="en-US" b="1" dirty="0">
                <a:solidFill>
                  <a:srgbClr val="FF0000"/>
                </a:solidFill>
              </a:rPr>
              <a:t>Horizontal complexity – 7 departments at level 3		                       	</a:t>
            </a:r>
          </a:p>
          <a:p>
            <a:r>
              <a:rPr lang="en-US" b="1" dirty="0">
                <a:solidFill>
                  <a:srgbClr val="FF0000"/>
                </a:solidFill>
              </a:rPr>
              <a:t>Spatial complexity – 1 – offices all in one location</a:t>
            </a:r>
          </a:p>
        </p:txBody>
      </p:sp>
      <p:sp>
        <p:nvSpPr>
          <p:cNvPr id="3" name="Arrow: Curved Right 2">
            <a:extLst>
              <a:ext uri="{FF2B5EF4-FFF2-40B4-BE49-F238E27FC236}">
                <a16:creationId xmlns:a16="http://schemas.microsoft.com/office/drawing/2014/main" id="{FEA70529-C4AA-42BF-AFB2-6501A70E052F}"/>
              </a:ext>
            </a:extLst>
          </p:cNvPr>
          <p:cNvSpPr/>
          <p:nvPr/>
        </p:nvSpPr>
        <p:spPr>
          <a:xfrm rot="20980029">
            <a:off x="76200" y="2362200"/>
            <a:ext cx="209551" cy="76200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11F29B2C-EB40-4733-A2CC-D146B368BDF9}"/>
              </a:ext>
            </a:extLst>
          </p:cNvPr>
          <p:cNvSpPr txBox="1"/>
          <p:nvPr/>
        </p:nvSpPr>
        <p:spPr>
          <a:xfrm>
            <a:off x="6019800" y="6107668"/>
            <a:ext cx="4577714" cy="369332"/>
          </a:xfrm>
          <a:prstGeom prst="rect">
            <a:avLst/>
          </a:prstGeom>
          <a:noFill/>
        </p:spPr>
        <p:txBody>
          <a:bodyPr wrap="square">
            <a:spAutoFit/>
          </a:bodyPr>
          <a:lstStyle/>
          <a:p>
            <a:r>
              <a:rPr lang="en-US" b="1" dirty="0">
                <a:solidFill>
                  <a:srgbClr val="FF0000"/>
                </a:solidFill>
              </a:rPr>
              <a:t>Project teams</a:t>
            </a:r>
            <a:endParaRPr lang="en-US" dirty="0"/>
          </a:p>
        </p:txBody>
      </p:sp>
      <p:sp>
        <p:nvSpPr>
          <p:cNvPr id="7" name="Arrow: Curved Right 6">
            <a:extLst>
              <a:ext uri="{FF2B5EF4-FFF2-40B4-BE49-F238E27FC236}">
                <a16:creationId xmlns:a16="http://schemas.microsoft.com/office/drawing/2014/main" id="{F2BD8851-F472-468D-90B2-213EFA4D9723}"/>
              </a:ext>
            </a:extLst>
          </p:cNvPr>
          <p:cNvSpPr/>
          <p:nvPr/>
        </p:nvSpPr>
        <p:spPr>
          <a:xfrm>
            <a:off x="5515610" y="6179185"/>
            <a:ext cx="406400" cy="40640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29B16D88-65D8-4D7C-9BD0-545668344729}"/>
              </a:ext>
            </a:extLst>
          </p:cNvPr>
          <p:cNvSpPr txBox="1"/>
          <p:nvPr/>
        </p:nvSpPr>
        <p:spPr>
          <a:xfrm>
            <a:off x="8153400" y="6554944"/>
            <a:ext cx="990600" cy="369332"/>
          </a:xfrm>
          <a:prstGeom prst="rect">
            <a:avLst/>
          </a:prstGeom>
          <a:noFill/>
        </p:spPr>
        <p:txBody>
          <a:bodyPr wrap="square">
            <a:spAutoFit/>
          </a:bodyPr>
          <a:lstStyle/>
          <a:p>
            <a:r>
              <a:rPr lang="en-US" b="1" dirty="0">
                <a:solidFill>
                  <a:srgbClr val="FF0000"/>
                </a:solidFill>
                <a:sym typeface="Wingdings" panose="05000000000000000000" pitchFamily="2" charset="2"/>
              </a:rPr>
              <a:t></a:t>
            </a:r>
            <a:endParaRPr lang="en-US" dirty="0"/>
          </a:p>
        </p:txBody>
      </p:sp>
      <p:pic>
        <p:nvPicPr>
          <p:cNvPr id="10" name="Audio 9">
            <a:hlinkClick r:id="" action="ppaction://media"/>
            <a:extLst>
              <a:ext uri="{FF2B5EF4-FFF2-40B4-BE49-F238E27FC236}">
                <a16:creationId xmlns:a16="http://schemas.microsoft.com/office/drawing/2014/main" id="{F87FDB54-3B09-4808-956C-225A473A95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p:transition advTm="538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33400" y="304800"/>
            <a:ext cx="8229600" cy="1143000"/>
          </a:xfrm>
        </p:spPr>
        <p:txBody>
          <a:bodyPr>
            <a:noAutofit/>
          </a:bodyPr>
          <a:lstStyle/>
          <a:p>
            <a:r>
              <a:rPr lang="en-US" b="1" dirty="0">
                <a:solidFill>
                  <a:srgbClr val="FF0000"/>
                </a:solidFill>
              </a:rPr>
              <a:t>Differing Characteristics of Three Organizations</a:t>
            </a:r>
          </a:p>
        </p:txBody>
      </p:sp>
      <p:sp>
        <p:nvSpPr>
          <p:cNvPr id="5" name="Slide Number Placeholder 4"/>
          <p:cNvSpPr>
            <a:spLocks noGrp="1"/>
          </p:cNvSpPr>
          <p:nvPr>
            <p:ph type="sldNum" sz="quarter" idx="12"/>
          </p:nvPr>
        </p:nvSpPr>
        <p:spPr/>
        <p:txBody>
          <a:bodyPr/>
          <a:lstStyle/>
          <a:p>
            <a:fld id="{A91AEDCE-768F-488A-820A-64B1A61E7653}" type="slidenum">
              <a:rPr lang="en-US"/>
              <a:pPr/>
              <a:t>19</a:t>
            </a:fld>
            <a:endParaRPr lang="en-US"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661405"/>
            <a:ext cx="8663537" cy="472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inus Sign 1">
            <a:extLst>
              <a:ext uri="{FF2B5EF4-FFF2-40B4-BE49-F238E27FC236}">
                <a16:creationId xmlns:a16="http://schemas.microsoft.com/office/drawing/2014/main" id="{F382320D-1663-4F00-822D-09196665D7A2}"/>
              </a:ext>
            </a:extLst>
          </p:cNvPr>
          <p:cNvSpPr/>
          <p:nvPr/>
        </p:nvSpPr>
        <p:spPr>
          <a:xfrm>
            <a:off x="1727200" y="3187701"/>
            <a:ext cx="1346200" cy="71118"/>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Sign 6">
            <a:extLst>
              <a:ext uri="{FF2B5EF4-FFF2-40B4-BE49-F238E27FC236}">
                <a16:creationId xmlns:a16="http://schemas.microsoft.com/office/drawing/2014/main" id="{DBB9F89D-32DB-491A-836F-C2A88EE7F73B}"/>
              </a:ext>
            </a:extLst>
          </p:cNvPr>
          <p:cNvSpPr/>
          <p:nvPr/>
        </p:nvSpPr>
        <p:spPr>
          <a:xfrm flipV="1">
            <a:off x="4368800" y="3154681"/>
            <a:ext cx="1041400" cy="45719"/>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extLst>
              <a:ext uri="{FF2B5EF4-FFF2-40B4-BE49-F238E27FC236}">
                <a16:creationId xmlns:a16="http://schemas.microsoft.com/office/drawing/2014/main" id="{D97C84AD-3442-4DAC-928B-72C9366C5284}"/>
              </a:ext>
            </a:extLst>
          </p:cNvPr>
          <p:cNvSpPr/>
          <p:nvPr/>
        </p:nvSpPr>
        <p:spPr>
          <a:xfrm flipV="1">
            <a:off x="6705600" y="3124200"/>
            <a:ext cx="1041400" cy="45719"/>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inus Sign 2">
            <a:extLst>
              <a:ext uri="{FF2B5EF4-FFF2-40B4-BE49-F238E27FC236}">
                <a16:creationId xmlns:a16="http://schemas.microsoft.com/office/drawing/2014/main" id="{B28CEF6C-805D-43D7-BDCE-F77A06347410}"/>
              </a:ext>
            </a:extLst>
          </p:cNvPr>
          <p:cNvSpPr/>
          <p:nvPr/>
        </p:nvSpPr>
        <p:spPr>
          <a:xfrm>
            <a:off x="1828800" y="2133600"/>
            <a:ext cx="1498600" cy="71118"/>
          </a:xfrm>
          <a:prstGeom prst="mathMin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Sign 12">
            <a:extLst>
              <a:ext uri="{FF2B5EF4-FFF2-40B4-BE49-F238E27FC236}">
                <a16:creationId xmlns:a16="http://schemas.microsoft.com/office/drawing/2014/main" id="{E59629C8-136E-4D6E-BB08-AAF3D569B243}"/>
              </a:ext>
            </a:extLst>
          </p:cNvPr>
          <p:cNvSpPr/>
          <p:nvPr/>
        </p:nvSpPr>
        <p:spPr>
          <a:xfrm flipV="1">
            <a:off x="4343400" y="2138681"/>
            <a:ext cx="889000" cy="71119"/>
          </a:xfrm>
          <a:prstGeom prst="mathMin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Sign 13">
            <a:extLst>
              <a:ext uri="{FF2B5EF4-FFF2-40B4-BE49-F238E27FC236}">
                <a16:creationId xmlns:a16="http://schemas.microsoft.com/office/drawing/2014/main" id="{674F55B3-0FC9-42CF-A9C8-5D950C48D83D}"/>
              </a:ext>
            </a:extLst>
          </p:cNvPr>
          <p:cNvSpPr/>
          <p:nvPr/>
        </p:nvSpPr>
        <p:spPr>
          <a:xfrm flipV="1">
            <a:off x="6705600" y="2133600"/>
            <a:ext cx="1676400" cy="45719"/>
          </a:xfrm>
          <a:prstGeom prst="mathMinu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B9FA23-D410-4AF0-9CE5-12718E9D9CCB}"/>
              </a:ext>
            </a:extLst>
          </p:cNvPr>
          <p:cNvSpPr/>
          <p:nvPr/>
        </p:nvSpPr>
        <p:spPr>
          <a:xfrm>
            <a:off x="3048000" y="5486400"/>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C734F9A-1589-47AA-8D42-0AFE9925DF28}"/>
              </a:ext>
            </a:extLst>
          </p:cNvPr>
          <p:cNvSpPr/>
          <p:nvPr/>
        </p:nvSpPr>
        <p:spPr>
          <a:xfrm>
            <a:off x="3048000" y="6050281"/>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045E233-8F2D-4F4F-B969-2624620E0BEC}"/>
              </a:ext>
            </a:extLst>
          </p:cNvPr>
          <p:cNvSpPr/>
          <p:nvPr/>
        </p:nvSpPr>
        <p:spPr>
          <a:xfrm>
            <a:off x="5638800" y="6019800"/>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7F3BDA-D0D0-4628-A68E-90179746F500}"/>
              </a:ext>
            </a:extLst>
          </p:cNvPr>
          <p:cNvSpPr/>
          <p:nvPr/>
        </p:nvSpPr>
        <p:spPr>
          <a:xfrm>
            <a:off x="8991600" y="5058164"/>
            <a:ext cx="1447800" cy="4282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DC1BBA7-75EE-4C6F-8355-201F596E5FA9}"/>
              </a:ext>
            </a:extLst>
          </p:cNvPr>
          <p:cNvSpPr txBox="1"/>
          <p:nvPr/>
        </p:nvSpPr>
        <p:spPr>
          <a:xfrm>
            <a:off x="715645" y="5268227"/>
            <a:ext cx="5223510" cy="369332"/>
          </a:xfrm>
          <a:prstGeom prst="rect">
            <a:avLst/>
          </a:prstGeom>
          <a:noFill/>
        </p:spPr>
        <p:txBody>
          <a:bodyPr wrap="square">
            <a:spAutoFit/>
          </a:bodyPr>
          <a:lstStyle/>
          <a:p>
            <a:r>
              <a:rPr lang="en-US" b="1" i="1" dirty="0">
                <a:solidFill>
                  <a:srgbClr val="FF0000"/>
                </a:solidFill>
              </a:rPr>
              <a:t>Span of control (wide?)</a:t>
            </a:r>
          </a:p>
        </p:txBody>
      </p:sp>
      <p:pic>
        <p:nvPicPr>
          <p:cNvPr id="19" name="Audio 18">
            <a:hlinkClick r:id="" action="ppaction://media"/>
            <a:extLst>
              <a:ext uri="{FF2B5EF4-FFF2-40B4-BE49-F238E27FC236}">
                <a16:creationId xmlns:a16="http://schemas.microsoft.com/office/drawing/2014/main" id="{02CED549-4046-4B1C-9E6A-62D04B28BA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p:transition advTm="433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229600" y="6356350"/>
            <a:ext cx="533400" cy="365125"/>
          </a:xfrm>
        </p:spPr>
        <p:txBody>
          <a:bodyPr/>
          <a:lstStyle/>
          <a:p>
            <a:fld id="{EB91C981-BF72-4D9A-8E98-AEA75947BABF}" type="slidenum">
              <a:rPr lang="en-US"/>
              <a:pPr/>
              <a:t>2</a:t>
            </a:fld>
            <a:endParaRPr lang="en-US" dirty="0"/>
          </a:p>
        </p:txBody>
      </p:sp>
      <p:sp>
        <p:nvSpPr>
          <p:cNvPr id="3" name="Title 2">
            <a:extLst>
              <a:ext uri="{FF2B5EF4-FFF2-40B4-BE49-F238E27FC236}">
                <a16:creationId xmlns:a16="http://schemas.microsoft.com/office/drawing/2014/main" id="{F42A6A25-5C11-46FE-BCC1-2D3096378293}"/>
              </a:ext>
            </a:extLst>
          </p:cNvPr>
          <p:cNvSpPr>
            <a:spLocks noGrp="1"/>
          </p:cNvSpPr>
          <p:nvPr>
            <p:ph type="title"/>
          </p:nvPr>
        </p:nvSpPr>
        <p:spPr/>
        <p:txBody>
          <a:bodyPr/>
          <a:lstStyle/>
          <a:p>
            <a:r>
              <a:rPr lang="en-US" dirty="0"/>
              <a:t>Objectives </a:t>
            </a:r>
          </a:p>
        </p:txBody>
      </p:sp>
      <p:sp>
        <p:nvSpPr>
          <p:cNvPr id="9" name="Content Placeholder 2">
            <a:extLst>
              <a:ext uri="{FF2B5EF4-FFF2-40B4-BE49-F238E27FC236}">
                <a16:creationId xmlns:a16="http://schemas.microsoft.com/office/drawing/2014/main" id="{71A7972C-3F1D-4946-89D1-3B9B0EBC2D6F}"/>
              </a:ext>
            </a:extLst>
          </p:cNvPr>
          <p:cNvSpPr>
            <a:spLocks noGrp="1"/>
          </p:cNvSpPr>
          <p:nvPr/>
        </p:nvSpPr>
        <p:spPr>
          <a:xfrm>
            <a:off x="381000" y="2038525"/>
            <a:ext cx="8200598" cy="4827095"/>
          </a:xfrm>
          <a:prstGeom prst="rect">
            <a:avLst/>
          </a:prstGeom>
        </p:spPr>
        <p:txBody>
          <a:bodyPr vert="horz" wrap="square" lIns="91440" tIns="45720" rIns="91440" bIns="45720" numCol="1" rtlCol="0" anchor="t" anchorCtr="0" compatLnSpc="1">
            <a:prstTxWarp prst="textNoShape">
              <a:avLst/>
            </a:prstTxWarp>
            <a:normAutofit/>
          </a:bodyPr>
          <a:lstStyle>
            <a:lvl1pPr marL="342900" indent="-228600" algn="l" defTabSz="914400" rtl="0" eaLnBrk="1" latinLnBrk="0" hangingPunct="1">
              <a:spcBef>
                <a:spcPct val="20000"/>
              </a:spcBef>
              <a:buClr>
                <a:srgbClr val="C00000"/>
              </a:buClr>
              <a:buFont typeface="Wingdings" panose="05000000000000000000" pitchFamily="2" charset="2"/>
              <a:buChar char="Ø"/>
              <a:defRPr sz="2200" kern="1200">
                <a:solidFill>
                  <a:schemeClr val="tx1"/>
                </a:solidFill>
                <a:latin typeface="Arial" panose="020B0604020202020204" pitchFamily="34" charset="0"/>
                <a:ea typeface="+mn-ea"/>
                <a:cs typeface="Arial" panose="020B0604020202020204" pitchFamily="34" charset="0"/>
              </a:defRPr>
            </a:lvl1pPr>
            <a:lvl2pPr marL="754380" indent="-342900" algn="l" defTabSz="914400" rtl="0" eaLnBrk="1" latinLnBrk="0" hangingPunct="1">
              <a:spcBef>
                <a:spcPct val="20000"/>
              </a:spcBef>
              <a:buClr>
                <a:srgbClr val="C00000"/>
              </a:buClr>
              <a:buFont typeface="Wingdings" panose="05000000000000000000" pitchFamily="2" charset="2"/>
              <a:buChar char="Ø"/>
              <a:defRPr sz="2000" kern="1200">
                <a:solidFill>
                  <a:schemeClr val="tx1"/>
                </a:solidFill>
                <a:latin typeface="Arial" panose="020B0604020202020204" pitchFamily="34" charset="0"/>
                <a:ea typeface="+mn-ea"/>
                <a:cs typeface="Arial" panose="020B0604020202020204" pitchFamily="34" charset="0"/>
              </a:defRPr>
            </a:lvl2pPr>
            <a:lvl3pPr marL="1005840" indent="-228600" algn="l" defTabSz="914400" rtl="0" eaLnBrk="1" latinLnBrk="0" hangingPunct="1">
              <a:spcBef>
                <a:spcPct val="20000"/>
              </a:spcBef>
              <a:buClr>
                <a:srgbClr val="C00000"/>
              </a:buClr>
              <a:buFont typeface="Wingdings" panose="05000000000000000000" pitchFamily="2" charset="2"/>
              <a:buChar char="Ø"/>
              <a:defRPr sz="1800" kern="1200">
                <a:solidFill>
                  <a:schemeClr val="tx1"/>
                </a:solidFill>
                <a:latin typeface="Arial" panose="020B0604020202020204" pitchFamily="34" charset="0"/>
                <a:ea typeface="+mn-ea"/>
                <a:cs typeface="Arial" panose="020B0604020202020204" pitchFamily="34" charset="0"/>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lvl="0" hangingPunct="0">
              <a:buClr>
                <a:srgbClr val="F56E00"/>
              </a:buClr>
              <a:buFont typeface="Wingdings" panose="05000000000000000000" pitchFamily="2" charset="2"/>
              <a:buChar char="q"/>
            </a:pPr>
            <a:r>
              <a:rPr lang="en-US" sz="2800" dirty="0">
                <a:latin typeface="+mn-lt"/>
              </a:rPr>
              <a:t> Organization Strategy and </a:t>
            </a:r>
            <a:r>
              <a:rPr lang="en-US" sz="2800" dirty="0">
                <a:solidFill>
                  <a:srgbClr val="FF0000"/>
                </a:solidFill>
                <a:latin typeface="+mn-lt"/>
              </a:rPr>
              <a:t>model</a:t>
            </a:r>
            <a:r>
              <a:rPr lang="en-US" sz="2800" dirty="0">
                <a:latin typeface="+mn-lt"/>
              </a:rPr>
              <a:t> examples</a:t>
            </a:r>
          </a:p>
          <a:p>
            <a:pPr lvl="0" hangingPunct="0">
              <a:buClr>
                <a:srgbClr val="F56E00"/>
              </a:buClr>
              <a:buFont typeface="Wingdings" panose="05000000000000000000" pitchFamily="2" charset="2"/>
              <a:buChar char="q"/>
            </a:pPr>
            <a:r>
              <a:rPr lang="en-US" sz="2800" dirty="0">
                <a:latin typeface="+mn-lt"/>
              </a:rPr>
              <a:t>Organizational </a:t>
            </a:r>
            <a:r>
              <a:rPr lang="en-US" sz="2800" dirty="0">
                <a:solidFill>
                  <a:srgbClr val="FF0000"/>
                </a:solidFill>
                <a:latin typeface="+mn-lt"/>
              </a:rPr>
              <a:t>Structure</a:t>
            </a:r>
            <a:r>
              <a:rPr lang="en-US" sz="2800" dirty="0">
                <a:latin typeface="+mn-lt"/>
              </a:rPr>
              <a:t> and its </a:t>
            </a:r>
            <a:r>
              <a:rPr lang="en-US" sz="2800" dirty="0">
                <a:solidFill>
                  <a:srgbClr val="FF0000"/>
                </a:solidFill>
                <a:latin typeface="+mn-lt"/>
              </a:rPr>
              <a:t>Dimensions</a:t>
            </a:r>
            <a:r>
              <a:rPr lang="en-US" sz="2800" dirty="0">
                <a:latin typeface="+mn-lt"/>
              </a:rPr>
              <a:t> </a:t>
            </a:r>
          </a:p>
          <a:p>
            <a:pPr lvl="0" hangingPunct="0">
              <a:buClr>
                <a:srgbClr val="F56E00"/>
              </a:buClr>
              <a:buFont typeface="Wingdings" panose="05000000000000000000" pitchFamily="2" charset="2"/>
              <a:buChar char="q"/>
            </a:pPr>
            <a:r>
              <a:rPr lang="en-US" sz="2800" dirty="0">
                <a:solidFill>
                  <a:srgbClr val="FF0000"/>
                </a:solidFill>
                <a:latin typeface="+mn-lt"/>
              </a:rPr>
              <a:t>Contrast mechanistic and organic design forms</a:t>
            </a:r>
            <a:r>
              <a:rPr lang="en-US" sz="2800" dirty="0">
                <a:latin typeface="+mn-lt"/>
              </a:rPr>
              <a:t>.  </a:t>
            </a:r>
          </a:p>
          <a:p>
            <a:pPr marL="114300" lvl="0" indent="0" hangingPunct="0">
              <a:buClr>
                <a:srgbClr val="F56E00"/>
              </a:buClr>
              <a:buNone/>
            </a:pPr>
            <a:endParaRPr lang="en-US" sz="2800" dirty="0">
              <a:latin typeface="+mn-lt"/>
            </a:endParaRPr>
          </a:p>
          <a:p>
            <a:pPr marL="114300" indent="0" hangingPunct="0">
              <a:buNone/>
            </a:pPr>
            <a:endParaRPr lang="en-US" sz="2800" dirty="0">
              <a:effectLst/>
              <a:latin typeface="+mn-lt"/>
              <a:cs typeface="Arial" charset="0"/>
            </a:endParaRPr>
          </a:p>
        </p:txBody>
      </p:sp>
      <p:pic>
        <p:nvPicPr>
          <p:cNvPr id="7" name="Audio 6">
            <a:hlinkClick r:id="" action="ppaction://media"/>
            <a:extLst>
              <a:ext uri="{FF2B5EF4-FFF2-40B4-BE49-F238E27FC236}">
                <a16:creationId xmlns:a16="http://schemas.microsoft.com/office/drawing/2014/main" id="{470C1594-711F-4F87-BFD3-52E1049780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788545847"/>
      </p:ext>
    </p:extLst>
  </p:cSld>
  <p:clrMapOvr>
    <a:masterClrMapping/>
  </p:clrMapOvr>
  <mc:AlternateContent xmlns:mc="http://schemas.openxmlformats.org/markup-compatibility/2006" xmlns:p14="http://schemas.microsoft.com/office/powerpoint/2010/main">
    <mc:Choice Requires="p14">
      <p:transition spd="slow" p14:dur="2000" advTm="11631"/>
    </mc:Choice>
    <mc:Fallback xmlns="">
      <p:transition spd="slow" advTm="11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14134"/>
            <a:ext cx="7391400" cy="677862"/>
          </a:xfrm>
        </p:spPr>
        <p:txBody>
          <a:bodyPr>
            <a:normAutofit fontScale="90000"/>
          </a:bodyPr>
          <a:lstStyle/>
          <a:p>
            <a:pPr>
              <a:defRPr/>
            </a:pPr>
            <a:r>
              <a:rPr lang="en-US" dirty="0">
                <a:solidFill>
                  <a:srgbClr val="FF0000"/>
                </a:solidFill>
              </a:rPr>
              <a:t>Departmentalization</a:t>
            </a:r>
            <a:endParaRPr lang="en-US" dirty="0"/>
          </a:p>
        </p:txBody>
      </p:sp>
      <p:sp>
        <p:nvSpPr>
          <p:cNvPr id="4" name="Content Placeholder 3"/>
          <p:cNvSpPr>
            <a:spLocks noGrp="1"/>
          </p:cNvSpPr>
          <p:nvPr>
            <p:ph idx="1"/>
          </p:nvPr>
        </p:nvSpPr>
        <p:spPr>
          <a:xfrm>
            <a:off x="0" y="1562100"/>
            <a:ext cx="9296400" cy="4800600"/>
          </a:xfrm>
        </p:spPr>
        <p:txBody>
          <a:bodyPr>
            <a:normAutofit/>
          </a:bodyPr>
          <a:lstStyle/>
          <a:p>
            <a:pPr>
              <a:defRPr/>
            </a:pPr>
            <a:r>
              <a:rPr lang="en-US" sz="2400" dirty="0"/>
              <a:t>Departmentalization refers to how </a:t>
            </a:r>
            <a:r>
              <a:rPr lang="en-US" sz="2400" b="1" dirty="0">
                <a:solidFill>
                  <a:srgbClr val="FF0000"/>
                </a:solidFill>
              </a:rPr>
              <a:t>jobs</a:t>
            </a:r>
            <a:r>
              <a:rPr lang="en-US" sz="2400" dirty="0">
                <a:solidFill>
                  <a:srgbClr val="FF0000"/>
                </a:solidFill>
              </a:rPr>
              <a:t> are </a:t>
            </a:r>
            <a:r>
              <a:rPr lang="en-US" sz="2400" b="1" dirty="0">
                <a:solidFill>
                  <a:srgbClr val="FF0000"/>
                </a:solidFill>
              </a:rPr>
              <a:t>clustered</a:t>
            </a:r>
            <a:r>
              <a:rPr lang="en-US" sz="2400" dirty="0">
                <a:solidFill>
                  <a:srgbClr val="FF0000"/>
                </a:solidFill>
              </a:rPr>
              <a:t> together</a:t>
            </a:r>
            <a:r>
              <a:rPr lang="en-US" sz="2400" dirty="0"/>
              <a:t>.</a:t>
            </a:r>
          </a:p>
          <a:p>
            <a:pPr marL="0" indent="0">
              <a:buNone/>
              <a:defRPr/>
            </a:pPr>
            <a:endParaRPr lang="en-US" sz="2400" dirty="0"/>
          </a:p>
          <a:p>
            <a:pPr>
              <a:defRPr/>
            </a:pPr>
            <a:r>
              <a:rPr lang="en-US" sz="2400" dirty="0"/>
              <a:t>There are </a:t>
            </a:r>
            <a:r>
              <a:rPr lang="en-US" sz="2400" b="1" dirty="0">
                <a:solidFill>
                  <a:srgbClr val="FF0000"/>
                </a:solidFill>
              </a:rPr>
              <a:t>several key kinds of departmentalization </a:t>
            </a:r>
            <a:r>
              <a:rPr lang="en-US" sz="2400" dirty="0"/>
              <a:t>(unique class):</a:t>
            </a:r>
          </a:p>
          <a:p>
            <a:pPr marL="868680" lvl="1" indent="-457200">
              <a:buFont typeface="+mj-lt"/>
              <a:buAutoNum type="arabicPeriod"/>
              <a:defRPr/>
            </a:pPr>
            <a:r>
              <a:rPr lang="en-US" sz="2400" dirty="0">
                <a:solidFill>
                  <a:srgbClr val="FF0000"/>
                </a:solidFill>
              </a:rPr>
              <a:t>Functional</a:t>
            </a:r>
            <a:r>
              <a:rPr lang="en-US" sz="2400" dirty="0"/>
              <a:t> Departmentalization (e.g., </a:t>
            </a:r>
            <a:r>
              <a:rPr lang="en-US" sz="2400" dirty="0" err="1"/>
              <a:t>eng.</a:t>
            </a:r>
            <a:r>
              <a:rPr lang="en-US" sz="2400" dirty="0"/>
              <a:t>, acct., HR; </a:t>
            </a:r>
            <a:r>
              <a:rPr lang="en-US" sz="2400" b="1" dirty="0"/>
              <a:t>skills-based</a:t>
            </a:r>
            <a:r>
              <a:rPr lang="en-US" sz="2400" dirty="0"/>
              <a:t>)</a:t>
            </a:r>
          </a:p>
          <a:p>
            <a:pPr marL="868680" lvl="1" indent="-457200">
              <a:buFont typeface="+mj-lt"/>
              <a:buAutoNum type="arabicPeriod"/>
              <a:defRPr/>
            </a:pPr>
            <a:r>
              <a:rPr lang="en-US" sz="2400" dirty="0">
                <a:solidFill>
                  <a:srgbClr val="FF0000"/>
                </a:solidFill>
              </a:rPr>
              <a:t>Product</a:t>
            </a:r>
            <a:r>
              <a:rPr lang="en-US" sz="2400" dirty="0"/>
              <a:t> Departmentalization (Nike; </a:t>
            </a:r>
            <a:r>
              <a:rPr lang="en-US" sz="2400" b="1" dirty="0"/>
              <a:t>SM authority</a:t>
            </a:r>
            <a:r>
              <a:rPr lang="en-US" sz="2400" dirty="0"/>
              <a:t>)</a:t>
            </a:r>
          </a:p>
          <a:p>
            <a:pPr marL="868680" lvl="1" indent="-457200">
              <a:buFont typeface="+mj-lt"/>
              <a:buAutoNum type="arabicPeriod"/>
              <a:defRPr/>
            </a:pPr>
            <a:r>
              <a:rPr lang="en-US" sz="2400" b="1" dirty="0">
                <a:solidFill>
                  <a:srgbClr val="FF0000"/>
                </a:solidFill>
              </a:rPr>
              <a:t>Customer</a:t>
            </a:r>
            <a:r>
              <a:rPr lang="en-US" sz="2400" dirty="0"/>
              <a:t> Departmentalization (AL)</a:t>
            </a:r>
          </a:p>
          <a:p>
            <a:pPr marL="868680" lvl="1" indent="-457200">
              <a:buFont typeface="+mj-lt"/>
              <a:buAutoNum type="arabicPeriod"/>
              <a:defRPr/>
            </a:pPr>
            <a:r>
              <a:rPr lang="en-US" sz="2400" dirty="0">
                <a:solidFill>
                  <a:srgbClr val="FF0000"/>
                </a:solidFill>
              </a:rPr>
              <a:t>Geographic</a:t>
            </a:r>
            <a:r>
              <a:rPr lang="en-US" sz="2400" dirty="0"/>
              <a:t> Departmentalization (CC)</a:t>
            </a:r>
          </a:p>
          <a:p>
            <a:pPr marL="868680" lvl="1" indent="-457200">
              <a:buFont typeface="+mj-lt"/>
              <a:buAutoNum type="arabicPeriod"/>
              <a:defRPr/>
            </a:pPr>
            <a:r>
              <a:rPr lang="en-US" sz="2400" dirty="0">
                <a:solidFill>
                  <a:srgbClr val="FF0000"/>
                </a:solidFill>
              </a:rPr>
              <a:t>Process</a:t>
            </a:r>
            <a:r>
              <a:rPr lang="en-US" sz="2400" dirty="0"/>
              <a:t> Departmentalization (MV)</a:t>
            </a:r>
          </a:p>
          <a:p>
            <a:pPr lvl="1">
              <a:defRPr/>
            </a:pPr>
            <a:endParaRPr lang="en-US" sz="2400" dirty="0"/>
          </a:p>
          <a:p>
            <a:pPr lvl="2">
              <a:defRPr/>
            </a:pPr>
            <a:endParaRPr lang="en-US" dirty="0"/>
          </a:p>
        </p:txBody>
      </p:sp>
      <p:sp>
        <p:nvSpPr>
          <p:cNvPr id="2" name="Rectangle 1"/>
          <p:cNvSpPr/>
          <p:nvPr/>
        </p:nvSpPr>
        <p:spPr>
          <a:xfrm>
            <a:off x="6162549" y="6362700"/>
            <a:ext cx="2422651" cy="369332"/>
          </a:xfrm>
          <a:prstGeom prst="rect">
            <a:avLst/>
          </a:prstGeom>
        </p:spPr>
        <p:txBody>
          <a:bodyPr wrap="none">
            <a:spAutoFit/>
          </a:bodyPr>
          <a:lstStyle/>
          <a:p>
            <a:r>
              <a:rPr lang="en-US" dirty="0"/>
              <a:t>Cross functional teams?</a:t>
            </a:r>
          </a:p>
        </p:txBody>
      </p:sp>
      <p:pic>
        <p:nvPicPr>
          <p:cNvPr id="6" name="Picture 5" descr="C:\Users\zaronson\AppData\Local\Microsoft\Windows\INetCache\Content.MSO\8C8063FF.tmp">
            <a:hlinkClick r:id="rId5"/>
            <a:extLst>
              <a:ext uri="{FF2B5EF4-FFF2-40B4-BE49-F238E27FC236}">
                <a16:creationId xmlns:a16="http://schemas.microsoft.com/office/drawing/2014/main" id="{2AE8F961-F75E-4485-98A0-B28E2E3830D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257800" y="5173336"/>
            <a:ext cx="1441450" cy="998863"/>
          </a:xfrm>
          <a:prstGeom prst="rect">
            <a:avLst/>
          </a:prstGeom>
          <a:noFill/>
          <a:ln>
            <a:noFill/>
          </a:ln>
        </p:spPr>
      </p:pic>
      <p:sp>
        <p:nvSpPr>
          <p:cNvPr id="5" name="Rectangle 4">
            <a:extLst>
              <a:ext uri="{FF2B5EF4-FFF2-40B4-BE49-F238E27FC236}">
                <a16:creationId xmlns:a16="http://schemas.microsoft.com/office/drawing/2014/main" id="{5A51E5A6-1B04-4D86-9A60-F86032C39AD3}"/>
              </a:ext>
            </a:extLst>
          </p:cNvPr>
          <p:cNvSpPr/>
          <p:nvPr/>
        </p:nvSpPr>
        <p:spPr>
          <a:xfrm>
            <a:off x="6699250" y="5122706"/>
            <a:ext cx="1626086" cy="646331"/>
          </a:xfrm>
          <a:prstGeom prst="rect">
            <a:avLst/>
          </a:prstGeom>
        </p:spPr>
        <p:txBody>
          <a:bodyPr wrap="none">
            <a:spAutoFit/>
          </a:bodyPr>
          <a:lstStyle/>
          <a:p>
            <a:r>
              <a:rPr lang="en-US" dirty="0"/>
              <a:t>Manufacturing </a:t>
            </a:r>
          </a:p>
          <a:p>
            <a:r>
              <a:rPr lang="en-US" dirty="0"/>
              <a:t>Sales</a:t>
            </a:r>
          </a:p>
        </p:txBody>
      </p:sp>
      <p:pic>
        <p:nvPicPr>
          <p:cNvPr id="1026" name="Picture 2" descr="Image result for nike symbol picture">
            <a:extLst>
              <a:ext uri="{FF2B5EF4-FFF2-40B4-BE49-F238E27FC236}">
                <a16:creationId xmlns:a16="http://schemas.microsoft.com/office/drawing/2014/main" id="{30FEDC5C-A417-4038-BF20-FD2E546F5C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5600" y="3428999"/>
            <a:ext cx="1686000" cy="7705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AFE8826-F5D1-45ED-B743-C45895302000}"/>
              </a:ext>
            </a:extLst>
          </p:cNvPr>
          <p:cNvSpPr/>
          <p:nvPr/>
        </p:nvSpPr>
        <p:spPr>
          <a:xfrm>
            <a:off x="7305600" y="4199585"/>
            <a:ext cx="1086336" cy="646331"/>
          </a:xfrm>
          <a:prstGeom prst="rect">
            <a:avLst/>
          </a:prstGeom>
        </p:spPr>
        <p:txBody>
          <a:bodyPr wrap="square">
            <a:spAutoFit/>
          </a:bodyPr>
          <a:lstStyle/>
          <a:p>
            <a:r>
              <a:rPr lang="en-US" dirty="0"/>
              <a:t>Athletic </a:t>
            </a:r>
          </a:p>
          <a:p>
            <a:r>
              <a:rPr lang="en-US" dirty="0"/>
              <a:t>Casual</a:t>
            </a:r>
          </a:p>
        </p:txBody>
      </p:sp>
      <p:sp>
        <p:nvSpPr>
          <p:cNvPr id="11" name="TextBox 10">
            <a:extLst>
              <a:ext uri="{FF2B5EF4-FFF2-40B4-BE49-F238E27FC236}">
                <a16:creationId xmlns:a16="http://schemas.microsoft.com/office/drawing/2014/main" id="{A9153557-EF90-4050-BAB5-0853D2B43ED6}"/>
              </a:ext>
            </a:extLst>
          </p:cNvPr>
          <p:cNvSpPr txBox="1"/>
          <p:nvPr/>
        </p:nvSpPr>
        <p:spPr>
          <a:xfrm>
            <a:off x="1447800" y="866344"/>
            <a:ext cx="7868136" cy="369332"/>
          </a:xfrm>
          <a:prstGeom prst="rect">
            <a:avLst/>
          </a:prstGeom>
          <a:noFill/>
        </p:spPr>
        <p:txBody>
          <a:bodyPr wrap="square">
            <a:spAutoFit/>
          </a:bodyPr>
          <a:lstStyle/>
          <a:p>
            <a:r>
              <a:rPr lang="en-US" dirty="0"/>
              <a:t>Once jobs have been divided through work specialization, they  must be grouped  </a:t>
            </a:r>
          </a:p>
        </p:txBody>
      </p:sp>
      <p:pic>
        <p:nvPicPr>
          <p:cNvPr id="13" name="Audio 12">
            <a:hlinkClick r:id="" action="ppaction://media"/>
            <a:extLst>
              <a:ext uri="{FF2B5EF4-FFF2-40B4-BE49-F238E27FC236}">
                <a16:creationId xmlns:a16="http://schemas.microsoft.com/office/drawing/2014/main" id="{DFFE3A77-4982-4A8B-AF50-3FB113BAC6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971134023"/>
      </p:ext>
    </p:extLst>
  </p:cSld>
  <p:clrMapOvr>
    <a:masterClrMapping/>
  </p:clrMapOvr>
  <mc:AlternateContent xmlns:mc="http://schemas.openxmlformats.org/markup-compatibility/2006" xmlns:p14="http://schemas.microsoft.com/office/powerpoint/2010/main">
    <mc:Choice Requires="p14">
      <p:transition spd="slow" p14:dur="2000" advTm="196868"/>
    </mc:Choice>
    <mc:Fallback xmlns="">
      <p:transition spd="slow" advTm="196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Organizational Designs</a:t>
            </a:r>
          </a:p>
        </p:txBody>
      </p:sp>
      <p:sp>
        <p:nvSpPr>
          <p:cNvPr id="3" name="Content Placeholder 2"/>
          <p:cNvSpPr>
            <a:spLocks noGrp="1"/>
          </p:cNvSpPr>
          <p:nvPr>
            <p:ph idx="1"/>
          </p:nvPr>
        </p:nvSpPr>
        <p:spPr>
          <a:xfrm>
            <a:off x="457200" y="1600200"/>
            <a:ext cx="8077200" cy="4800600"/>
          </a:xfrm>
        </p:spPr>
        <p:txBody>
          <a:bodyPr>
            <a:normAutofit fontScale="70000" lnSpcReduction="20000"/>
          </a:bodyPr>
          <a:lstStyle/>
          <a:p>
            <a:pPr>
              <a:defRPr/>
            </a:pPr>
            <a:r>
              <a:rPr lang="en-US" dirty="0"/>
              <a:t>Simple Structure</a:t>
            </a:r>
          </a:p>
          <a:p>
            <a:pPr lvl="1">
              <a:defRPr/>
            </a:pPr>
            <a:r>
              <a:rPr lang="en-US" b="1" dirty="0">
                <a:solidFill>
                  <a:srgbClr val="FF0000"/>
                </a:solidFill>
              </a:rPr>
              <a:t>low departmentalization</a:t>
            </a:r>
            <a:r>
              <a:rPr lang="en-US" dirty="0"/>
              <a:t>, </a:t>
            </a:r>
            <a:r>
              <a:rPr lang="en-US" b="1" dirty="0">
                <a:solidFill>
                  <a:srgbClr val="FF0000"/>
                </a:solidFill>
              </a:rPr>
              <a:t>wide spans of control</a:t>
            </a:r>
            <a:r>
              <a:rPr lang="en-US" dirty="0"/>
              <a:t>, authority centralized in a single person, and little formalization (</a:t>
            </a:r>
            <a:r>
              <a:rPr lang="en-US" b="1" dirty="0">
                <a:solidFill>
                  <a:srgbClr val="FF0000"/>
                </a:solidFill>
              </a:rPr>
              <a:t>strength</a:t>
            </a:r>
            <a:r>
              <a:rPr lang="en-US" dirty="0">
                <a:solidFill>
                  <a:srgbClr val="FF0000"/>
                </a:solidFill>
              </a:rPr>
              <a:t>?</a:t>
            </a:r>
            <a:r>
              <a:rPr lang="en-US" dirty="0"/>
              <a:t>)</a:t>
            </a:r>
          </a:p>
          <a:p>
            <a:pPr>
              <a:defRPr/>
            </a:pPr>
            <a:r>
              <a:rPr lang="en-US" b="1" dirty="0">
                <a:solidFill>
                  <a:srgbClr val="FF0000"/>
                </a:solidFill>
              </a:rPr>
              <a:t>Functional Structures</a:t>
            </a:r>
          </a:p>
          <a:p>
            <a:pPr lvl="1">
              <a:defRPr/>
            </a:pPr>
            <a:r>
              <a:rPr lang="en-US" b="1" dirty="0"/>
              <a:t>groups </a:t>
            </a:r>
            <a:r>
              <a:rPr lang="en-US" b="1" dirty="0">
                <a:solidFill>
                  <a:srgbClr val="FF0000"/>
                </a:solidFill>
              </a:rPr>
              <a:t>similar</a:t>
            </a:r>
            <a:r>
              <a:rPr lang="en-US" b="1" dirty="0"/>
              <a:t> </a:t>
            </a:r>
            <a:r>
              <a:rPr lang="en-US" dirty="0"/>
              <a:t>or related </a:t>
            </a:r>
            <a:r>
              <a:rPr lang="en-US" b="1" dirty="0">
                <a:solidFill>
                  <a:srgbClr val="FF0000"/>
                </a:solidFill>
              </a:rPr>
              <a:t>occupational specialties </a:t>
            </a:r>
            <a:r>
              <a:rPr lang="en-US" dirty="0"/>
              <a:t>together (Revlon,(R&amp;D))</a:t>
            </a:r>
          </a:p>
          <a:p>
            <a:pPr>
              <a:defRPr/>
            </a:pPr>
            <a:r>
              <a:rPr lang="en-US" b="1" dirty="0"/>
              <a:t>Product</a:t>
            </a:r>
            <a:r>
              <a:rPr lang="en-US" dirty="0"/>
              <a:t> Divisional  Structure</a:t>
            </a:r>
          </a:p>
          <a:p>
            <a:pPr lvl="1">
              <a:defRPr/>
            </a:pPr>
            <a:r>
              <a:rPr lang="en-US" dirty="0"/>
              <a:t>made up of </a:t>
            </a:r>
            <a:r>
              <a:rPr lang="en-US" b="1" dirty="0"/>
              <a:t>separate business units </a:t>
            </a:r>
            <a:r>
              <a:rPr lang="en-US" dirty="0"/>
              <a:t>or divisions that are </a:t>
            </a:r>
            <a:r>
              <a:rPr lang="en-US" b="1" dirty="0"/>
              <a:t>based on product line 			</a:t>
            </a:r>
            <a:endParaRPr lang="en-US" dirty="0"/>
          </a:p>
          <a:p>
            <a:pPr>
              <a:defRPr/>
            </a:pPr>
            <a:r>
              <a:rPr lang="en-US" dirty="0"/>
              <a:t>Geographic Division Structure</a:t>
            </a:r>
          </a:p>
          <a:p>
            <a:pPr lvl="1">
              <a:defRPr/>
            </a:pPr>
            <a:r>
              <a:rPr lang="en-US" dirty="0"/>
              <a:t>Made up of separate business units or divisions that are based on geographic area served</a:t>
            </a:r>
          </a:p>
          <a:p>
            <a:pPr>
              <a:defRPr/>
            </a:pPr>
            <a:r>
              <a:rPr lang="en-US" dirty="0"/>
              <a:t>Matrix Structure</a:t>
            </a:r>
          </a:p>
          <a:p>
            <a:pPr lvl="1">
              <a:defRPr/>
            </a:pPr>
            <a:r>
              <a:rPr lang="en-US" dirty="0"/>
              <a:t>Made up of </a:t>
            </a:r>
            <a:r>
              <a:rPr lang="en-US" b="1" dirty="0"/>
              <a:t>groups that are managed on at least two different dimensions</a:t>
            </a:r>
            <a:r>
              <a:rPr lang="en-US" dirty="0"/>
              <a:t>.  (Individuals </a:t>
            </a:r>
            <a:r>
              <a:rPr lang="en-US" b="1" dirty="0"/>
              <a:t>report to at least two supervisors; F</a:t>
            </a:r>
            <a:r>
              <a:rPr lang="en-US" dirty="0"/>
              <a:t>; </a:t>
            </a:r>
            <a:r>
              <a:rPr lang="en-US" b="1" dirty="0"/>
              <a:t>PM</a:t>
            </a:r>
            <a:r>
              <a:rPr lang="en-US" dirty="0"/>
              <a:t>)</a:t>
            </a:r>
          </a:p>
          <a:p>
            <a:pPr marL="411480" lvl="1" indent="0">
              <a:buNone/>
              <a:defRPr/>
            </a:pPr>
            <a:endParaRPr lang="en-US" dirty="0"/>
          </a:p>
          <a:p>
            <a:pPr lvl="1">
              <a:defRPr/>
            </a:pPr>
            <a:endParaRPr lang="en-US" dirty="0"/>
          </a:p>
        </p:txBody>
      </p:sp>
      <p:sp>
        <p:nvSpPr>
          <p:cNvPr id="4" name="Rectangle 3">
            <a:extLst>
              <a:ext uri="{FF2B5EF4-FFF2-40B4-BE49-F238E27FC236}">
                <a16:creationId xmlns:a16="http://schemas.microsoft.com/office/drawing/2014/main" id="{6F019AA9-53B3-420D-B589-8E89AC43136A}"/>
              </a:ext>
            </a:extLst>
          </p:cNvPr>
          <p:cNvSpPr/>
          <p:nvPr/>
        </p:nvSpPr>
        <p:spPr>
          <a:xfrm>
            <a:off x="762000" y="1139587"/>
            <a:ext cx="1641796" cy="400110"/>
          </a:xfrm>
          <a:prstGeom prst="rect">
            <a:avLst/>
          </a:prstGeom>
        </p:spPr>
        <p:txBody>
          <a:bodyPr wrap="none">
            <a:spAutoFit/>
          </a:bodyPr>
          <a:lstStyle/>
          <a:p>
            <a:r>
              <a:rPr lang="en-US" sz="2000" b="1" dirty="0">
                <a:solidFill>
                  <a:srgbClr val="FF0000"/>
                </a:solidFill>
              </a:rPr>
              <a:t>Small firms </a:t>
            </a:r>
            <a:r>
              <a:rPr lang="en-US" b="1" dirty="0">
                <a:solidFill>
                  <a:srgbClr val="FF0000"/>
                </a:solidFill>
              </a:rPr>
              <a:t>?  </a:t>
            </a:r>
            <a:endParaRPr lang="en-US" dirty="0">
              <a:solidFill>
                <a:srgbClr val="FF0000"/>
              </a:solidFill>
            </a:endParaRPr>
          </a:p>
        </p:txBody>
      </p:sp>
      <p:pic>
        <p:nvPicPr>
          <p:cNvPr id="5" name="Picture 4" descr="C:\Users\zaronson\AppData\Local\Microsoft\Windows\INetCache\Content.MSO\5B36569C.tmp">
            <a:extLst>
              <a:ext uri="{FF2B5EF4-FFF2-40B4-BE49-F238E27FC236}">
                <a16:creationId xmlns:a16="http://schemas.microsoft.com/office/drawing/2014/main" id="{C25CD4C5-BC0A-4592-8ABC-6C76D729737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010400" y="3078708"/>
            <a:ext cx="1752600" cy="553998"/>
          </a:xfrm>
          <a:prstGeom prst="rect">
            <a:avLst/>
          </a:prstGeom>
          <a:noFill/>
          <a:ln>
            <a:noFill/>
          </a:ln>
        </p:spPr>
      </p:pic>
      <p:pic>
        <p:nvPicPr>
          <p:cNvPr id="6" name="Picture 5" descr="C:\Users\zaronson\AppData\Local\Microsoft\Windows\INetCache\Content.MSO\235A7E18.tmp">
            <a:hlinkClick r:id="rId6"/>
            <a:extLst>
              <a:ext uri="{FF2B5EF4-FFF2-40B4-BE49-F238E27FC236}">
                <a16:creationId xmlns:a16="http://schemas.microsoft.com/office/drawing/2014/main" id="{337A0A37-E7A1-4DC9-A325-42AC727AA7F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580920" y="4000500"/>
            <a:ext cx="800099" cy="488950"/>
          </a:xfrm>
          <a:prstGeom prst="rect">
            <a:avLst/>
          </a:prstGeom>
          <a:noFill/>
          <a:ln>
            <a:noFill/>
          </a:ln>
        </p:spPr>
      </p:pic>
      <p:sp>
        <p:nvSpPr>
          <p:cNvPr id="7" name="Rectangle 6">
            <a:extLst>
              <a:ext uri="{FF2B5EF4-FFF2-40B4-BE49-F238E27FC236}">
                <a16:creationId xmlns:a16="http://schemas.microsoft.com/office/drawing/2014/main" id="{2F2C1911-B939-43E6-9658-D373C5B2B96E}"/>
              </a:ext>
            </a:extLst>
          </p:cNvPr>
          <p:cNvSpPr/>
          <p:nvPr/>
        </p:nvSpPr>
        <p:spPr>
          <a:xfrm>
            <a:off x="6400800" y="3952587"/>
            <a:ext cx="2553430" cy="553998"/>
          </a:xfrm>
          <a:prstGeom prst="rect">
            <a:avLst/>
          </a:prstGeom>
        </p:spPr>
        <p:txBody>
          <a:bodyPr wrap="square">
            <a:spAutoFit/>
          </a:bodyPr>
          <a:lstStyle/>
          <a:p>
            <a:r>
              <a:rPr lang="en-US" sz="1500" dirty="0"/>
              <a:t>Pharmaceutical  </a:t>
            </a:r>
          </a:p>
          <a:p>
            <a:r>
              <a:rPr lang="en-US" sz="1500" dirty="0"/>
              <a:t>Consumer product </a:t>
            </a:r>
          </a:p>
        </p:txBody>
      </p:sp>
      <p:pic>
        <p:nvPicPr>
          <p:cNvPr id="8" name="Audio 7">
            <a:hlinkClick r:id="" action="ppaction://media"/>
            <a:extLst>
              <a:ext uri="{FF2B5EF4-FFF2-40B4-BE49-F238E27FC236}">
                <a16:creationId xmlns:a16="http://schemas.microsoft.com/office/drawing/2014/main" id="{1C55A8A4-8B8F-4C0B-B31B-EC57FFA23C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943990720"/>
      </p:ext>
    </p:extLst>
  </p:cSld>
  <p:clrMapOvr>
    <a:masterClrMapping/>
  </p:clrMapOvr>
  <mc:AlternateContent xmlns:mc="http://schemas.openxmlformats.org/markup-compatibility/2006" xmlns:p14="http://schemas.microsoft.com/office/powerpoint/2010/main">
    <mc:Choice Requires="p14">
      <p:transition spd="slow" p14:dur="2000" advTm="115180"/>
    </mc:Choice>
    <mc:Fallback xmlns="">
      <p:transition spd="slow" advTm="11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20000" cy="1143000"/>
          </a:xfrm>
        </p:spPr>
        <p:txBody>
          <a:bodyPr/>
          <a:lstStyle/>
          <a:p>
            <a:r>
              <a:rPr lang="en-US" dirty="0"/>
              <a:t>IT Consulting Firm</a:t>
            </a:r>
          </a:p>
        </p:txBody>
      </p:sp>
      <p:pic>
        <p:nvPicPr>
          <p:cNvPr id="3" name="Audio 2">
            <a:hlinkClick r:id="" action="ppaction://media"/>
            <a:extLst>
              <a:ext uri="{FF2B5EF4-FFF2-40B4-BE49-F238E27FC236}">
                <a16:creationId xmlns:a16="http://schemas.microsoft.com/office/drawing/2014/main" id="{492B7CB7-D90C-4BA7-8D2E-7B312A5326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pic>
        <p:nvPicPr>
          <p:cNvPr id="3078" name="Picture 6">
            <a:extLst>
              <a:ext uri="{FF2B5EF4-FFF2-40B4-BE49-F238E27FC236}">
                <a16:creationId xmlns:a16="http://schemas.microsoft.com/office/drawing/2014/main" id="{BDF84982-0563-47C5-BECB-C7B5B4AF64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482090"/>
            <a:ext cx="9144000" cy="4637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87778"/>
      </p:ext>
    </p:extLst>
  </p:cSld>
  <p:clrMapOvr>
    <a:masterClrMapping/>
  </p:clrMapOvr>
  <mc:AlternateContent xmlns:mc="http://schemas.openxmlformats.org/markup-compatibility/2006" xmlns:p14="http://schemas.microsoft.com/office/powerpoint/2010/main">
    <mc:Choice Requires="p14">
      <p:transition spd="slow" p14:dur="2000" advTm="53902"/>
    </mc:Choice>
    <mc:Fallback xmlns="">
      <p:transition spd="slow" advTm="53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dirty="0"/>
              <a:t>FIRM X</a:t>
            </a:r>
          </a:p>
        </p:txBody>
      </p:sp>
      <p:pic>
        <p:nvPicPr>
          <p:cNvPr id="6" name="Picture 5" descr="Picture 2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62" y="1143000"/>
            <a:ext cx="7742538" cy="5334000"/>
          </a:xfrm>
          <a:prstGeom prst="rect">
            <a:avLst/>
          </a:prstGeom>
        </p:spPr>
      </p:pic>
      <p:pic>
        <p:nvPicPr>
          <p:cNvPr id="2" name="Audio 1">
            <a:hlinkClick r:id="" action="ppaction://media"/>
            <a:extLst>
              <a:ext uri="{FF2B5EF4-FFF2-40B4-BE49-F238E27FC236}">
                <a16:creationId xmlns:a16="http://schemas.microsoft.com/office/drawing/2014/main" id="{1EA2C9A9-5EC6-4EC9-AE0B-659DD50811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130448038"/>
      </p:ext>
    </p:extLst>
  </p:cSld>
  <p:clrMapOvr>
    <a:masterClrMapping/>
  </p:clrMapOvr>
  <mc:AlternateContent xmlns:mc="http://schemas.openxmlformats.org/markup-compatibility/2006" xmlns:p14="http://schemas.microsoft.com/office/powerpoint/2010/main">
    <mc:Choice Requires="p14">
      <p:transition spd="slow" p14:dur="2000" advTm="32525"/>
    </mc:Choice>
    <mc:Fallback xmlns="">
      <p:transition spd="slow" advTm="32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Mechanistic vs. Organic</a:t>
            </a:r>
          </a:p>
        </p:txBody>
      </p:sp>
      <p:sp>
        <p:nvSpPr>
          <p:cNvPr id="3" name="Content Placeholder 2"/>
          <p:cNvSpPr>
            <a:spLocks noGrp="1"/>
          </p:cNvSpPr>
          <p:nvPr>
            <p:ph idx="1"/>
          </p:nvPr>
        </p:nvSpPr>
        <p:spPr>
          <a:xfrm>
            <a:off x="-76200" y="1600200"/>
            <a:ext cx="9220200" cy="4525963"/>
          </a:xfrm>
        </p:spPr>
        <p:txBody>
          <a:bodyPr>
            <a:normAutofit/>
          </a:bodyPr>
          <a:lstStyle/>
          <a:p>
            <a:pPr marL="114300" indent="0">
              <a:buNone/>
              <a:defRPr/>
            </a:pPr>
            <a:r>
              <a:rPr lang="en-US" dirty="0"/>
              <a:t>“Mechanistic” and “Organic” are more </a:t>
            </a:r>
            <a:r>
              <a:rPr lang="en-US" b="1" dirty="0"/>
              <a:t>generic ways of describing an organizational structure.</a:t>
            </a:r>
            <a:r>
              <a:rPr lang="en-US" dirty="0"/>
              <a:t>  </a:t>
            </a:r>
          </a:p>
          <a:p>
            <a:pPr>
              <a:defRPr/>
            </a:pPr>
            <a:endParaRPr lang="en-US" b="1" dirty="0"/>
          </a:p>
          <a:p>
            <a:pPr>
              <a:defRPr/>
            </a:pPr>
            <a:r>
              <a:rPr lang="en-US" dirty="0"/>
              <a:t>Mechanistic organizations are </a:t>
            </a:r>
            <a:r>
              <a:rPr lang="en-US" b="1" dirty="0"/>
              <a:t>high in </a:t>
            </a:r>
            <a:r>
              <a:rPr lang="en-US" dirty="0"/>
              <a:t>specialization</a:t>
            </a:r>
            <a:r>
              <a:rPr lang="en-US" b="1" dirty="0"/>
              <a:t>, formalization, and centralization</a:t>
            </a:r>
            <a:endParaRPr lang="en-US" dirty="0"/>
          </a:p>
          <a:p>
            <a:pPr>
              <a:defRPr/>
            </a:pPr>
            <a:r>
              <a:rPr lang="en-US" dirty="0"/>
              <a:t>Organic organizations are </a:t>
            </a:r>
            <a:r>
              <a:rPr lang="en-US" b="1" dirty="0"/>
              <a:t>low</a:t>
            </a:r>
            <a:r>
              <a:rPr lang="en-US" dirty="0"/>
              <a:t> in specialization, </a:t>
            </a:r>
            <a:r>
              <a:rPr lang="en-US" b="1" dirty="0"/>
              <a:t>formalization</a:t>
            </a:r>
            <a:r>
              <a:rPr lang="en-US" dirty="0"/>
              <a:t>, </a:t>
            </a:r>
            <a:r>
              <a:rPr lang="en-US" b="1" dirty="0"/>
              <a:t>and centralization </a:t>
            </a:r>
            <a:r>
              <a:rPr lang="en-US" dirty="0"/>
              <a:t>(professionalism;  senior engineers., </a:t>
            </a:r>
            <a:r>
              <a:rPr lang="en-US" b="1" dirty="0"/>
              <a:t>Google</a:t>
            </a:r>
            <a:r>
              <a:rPr lang="en-US" dirty="0"/>
              <a:t>). </a:t>
            </a:r>
          </a:p>
          <a:p>
            <a:pPr marL="114300" indent="0">
              <a:buNone/>
            </a:pPr>
            <a:endParaRPr lang="en-US" dirty="0"/>
          </a:p>
        </p:txBody>
      </p:sp>
      <p:sp>
        <p:nvSpPr>
          <p:cNvPr id="5" name="Rectangle 2">
            <a:extLst>
              <a:ext uri="{FF2B5EF4-FFF2-40B4-BE49-F238E27FC236}">
                <a16:creationId xmlns:a16="http://schemas.microsoft.com/office/drawing/2014/main" id="{89532977-7AE5-483F-821E-CB4310211520}"/>
              </a:ext>
            </a:extLst>
          </p:cNvPr>
          <p:cNvSpPr>
            <a:spLocks noChangeArrowheads="1"/>
          </p:cNvSpPr>
          <p:nvPr/>
        </p:nvSpPr>
        <p:spPr bwMode="auto">
          <a:xfrm>
            <a:off x="6477000" y="394143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163" descr="5F38E1C8">
            <a:hlinkClick r:id="rId5"/>
            <a:extLst>
              <a:ext uri="{FF2B5EF4-FFF2-40B4-BE49-F238E27FC236}">
                <a16:creationId xmlns:a16="http://schemas.microsoft.com/office/drawing/2014/main" id="{4FE9F350-9ECE-48B6-96E3-18A8D9E42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0534" y="5391152"/>
            <a:ext cx="1517650" cy="13144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82E2B9BF-92FE-4761-8C44-7851A440F0EE}"/>
              </a:ext>
            </a:extLst>
          </p:cNvPr>
          <p:cNvSpPr>
            <a:spLocks noChangeArrowheads="1"/>
          </p:cNvSpPr>
          <p:nvPr/>
        </p:nvSpPr>
        <p:spPr bwMode="auto">
          <a:xfrm>
            <a:off x="6477000" y="5255883"/>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endParaRPr lang="en-US"/>
          </a:p>
        </p:txBody>
      </p:sp>
      <p:pic>
        <p:nvPicPr>
          <p:cNvPr id="1028" name="Picture 4" descr="Image result for mcdonald logo">
            <a:extLst>
              <a:ext uri="{FF2B5EF4-FFF2-40B4-BE49-F238E27FC236}">
                <a16:creationId xmlns:a16="http://schemas.microsoft.com/office/drawing/2014/main" id="{BF44BCFE-E88F-4D53-8077-8FDF4C0F10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2278374"/>
            <a:ext cx="1600200" cy="1057275"/>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a:extLst>
              <a:ext uri="{FF2B5EF4-FFF2-40B4-BE49-F238E27FC236}">
                <a16:creationId xmlns:a16="http://schemas.microsoft.com/office/drawing/2014/main" id="{9E6BC31C-C679-437D-98FB-7BDD8C2EDF4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426686927"/>
      </p:ext>
    </p:extLst>
  </p:cSld>
  <p:clrMapOvr>
    <a:masterClrMapping/>
  </p:clrMapOvr>
  <mc:AlternateContent xmlns:mc="http://schemas.openxmlformats.org/markup-compatibility/2006" xmlns:p14="http://schemas.microsoft.com/office/powerpoint/2010/main">
    <mc:Choice Requires="p14">
      <p:transition spd="slow" p14:dur="2000" advTm="45394"/>
    </mc:Choice>
    <mc:Fallback xmlns="">
      <p:transition spd="slow" advTm="45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533400" y="228600"/>
            <a:ext cx="8229600" cy="1143000"/>
          </a:xfrm>
        </p:spPr>
        <p:txBody>
          <a:bodyPr>
            <a:normAutofit/>
          </a:bodyPr>
          <a:lstStyle/>
          <a:p>
            <a:r>
              <a:rPr lang="en-US" dirty="0"/>
              <a:t>Organic and Mechanistic Designs</a:t>
            </a:r>
          </a:p>
        </p:txBody>
      </p:sp>
      <p:sp>
        <p:nvSpPr>
          <p:cNvPr id="5" name="Slide Number Placeholder 4"/>
          <p:cNvSpPr>
            <a:spLocks noGrp="1"/>
          </p:cNvSpPr>
          <p:nvPr>
            <p:ph type="sldNum" sz="quarter" idx="12"/>
          </p:nvPr>
        </p:nvSpPr>
        <p:spPr/>
        <p:txBody>
          <a:bodyPr/>
          <a:lstStyle/>
          <a:p>
            <a:fld id="{06659C6E-61BD-4D59-9331-8C6EB5C60788}" type="slidenum">
              <a:rPr lang="en-US"/>
              <a:pPr/>
              <a:t>25</a:t>
            </a:fld>
            <a:endParaRPr lang="en-US" dirty="0"/>
          </a:p>
        </p:txBody>
      </p:sp>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962" y="1476375"/>
            <a:ext cx="7854569"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inus Sign 1">
            <a:extLst>
              <a:ext uri="{FF2B5EF4-FFF2-40B4-BE49-F238E27FC236}">
                <a16:creationId xmlns:a16="http://schemas.microsoft.com/office/drawing/2014/main" id="{19E3462E-9F55-4BB8-B4F0-17BF66CB4BBA}"/>
              </a:ext>
            </a:extLst>
          </p:cNvPr>
          <p:cNvSpPr/>
          <p:nvPr/>
        </p:nvSpPr>
        <p:spPr>
          <a:xfrm>
            <a:off x="5057900" y="5410199"/>
            <a:ext cx="428500" cy="45720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Sign 6">
            <a:extLst>
              <a:ext uri="{FF2B5EF4-FFF2-40B4-BE49-F238E27FC236}">
                <a16:creationId xmlns:a16="http://schemas.microsoft.com/office/drawing/2014/main" id="{312E6BF7-1B4B-4E50-A23C-70789C813ECC}"/>
              </a:ext>
            </a:extLst>
          </p:cNvPr>
          <p:cNvSpPr/>
          <p:nvPr/>
        </p:nvSpPr>
        <p:spPr>
          <a:xfrm>
            <a:off x="5057900" y="5715000"/>
            <a:ext cx="428500" cy="45720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inus Sign 7">
            <a:extLst>
              <a:ext uri="{FF2B5EF4-FFF2-40B4-BE49-F238E27FC236}">
                <a16:creationId xmlns:a16="http://schemas.microsoft.com/office/drawing/2014/main" id="{32CD05E5-4080-4710-8077-214A3C61F1E4}"/>
              </a:ext>
            </a:extLst>
          </p:cNvPr>
          <p:cNvSpPr/>
          <p:nvPr/>
        </p:nvSpPr>
        <p:spPr>
          <a:xfrm>
            <a:off x="5057900" y="5181600"/>
            <a:ext cx="428500" cy="457201"/>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Sign 8">
            <a:extLst>
              <a:ext uri="{FF2B5EF4-FFF2-40B4-BE49-F238E27FC236}">
                <a16:creationId xmlns:a16="http://schemas.microsoft.com/office/drawing/2014/main" id="{EFDC7734-506E-4412-B7D5-1B6CC77F769F}"/>
              </a:ext>
            </a:extLst>
          </p:cNvPr>
          <p:cNvSpPr/>
          <p:nvPr/>
        </p:nvSpPr>
        <p:spPr>
          <a:xfrm>
            <a:off x="2133600" y="4876800"/>
            <a:ext cx="762000" cy="457201"/>
          </a:xfrm>
          <a:prstGeom prst="mathMinus">
            <a:avLst>
              <a:gd name="adj1" fmla="val 2839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inus Sign 9">
            <a:extLst>
              <a:ext uri="{FF2B5EF4-FFF2-40B4-BE49-F238E27FC236}">
                <a16:creationId xmlns:a16="http://schemas.microsoft.com/office/drawing/2014/main" id="{B506A402-8CAB-41E2-9092-1D295048CCFF}"/>
              </a:ext>
            </a:extLst>
          </p:cNvPr>
          <p:cNvSpPr/>
          <p:nvPr/>
        </p:nvSpPr>
        <p:spPr>
          <a:xfrm>
            <a:off x="762000" y="5334000"/>
            <a:ext cx="762000" cy="457201"/>
          </a:xfrm>
          <a:prstGeom prst="mathMinus">
            <a:avLst>
              <a:gd name="adj1" fmla="val 2839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Sign 10">
            <a:extLst>
              <a:ext uri="{FF2B5EF4-FFF2-40B4-BE49-F238E27FC236}">
                <a16:creationId xmlns:a16="http://schemas.microsoft.com/office/drawing/2014/main" id="{6DB58363-B02A-4671-A85E-B2FB1FCC4733}"/>
              </a:ext>
            </a:extLst>
          </p:cNvPr>
          <p:cNvSpPr/>
          <p:nvPr/>
        </p:nvSpPr>
        <p:spPr>
          <a:xfrm>
            <a:off x="762000" y="5562599"/>
            <a:ext cx="762000" cy="457201"/>
          </a:xfrm>
          <a:prstGeom prst="mathMinus">
            <a:avLst>
              <a:gd name="adj1" fmla="val 2839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5C1346D-0087-476D-B0AC-F91EDE9510C5}"/>
              </a:ext>
            </a:extLst>
          </p:cNvPr>
          <p:cNvSpPr/>
          <p:nvPr/>
        </p:nvSpPr>
        <p:spPr>
          <a:xfrm>
            <a:off x="6172200" y="5225533"/>
            <a:ext cx="659155" cy="307777"/>
          </a:xfrm>
          <a:prstGeom prst="rect">
            <a:avLst/>
          </a:prstGeom>
        </p:spPr>
        <p:txBody>
          <a:bodyPr wrap="none">
            <a:spAutoFit/>
          </a:bodyPr>
          <a:lstStyle/>
          <a:p>
            <a:r>
              <a:rPr lang="en-US" sz="1400" dirty="0"/>
              <a:t>(2000)</a:t>
            </a:r>
          </a:p>
        </p:txBody>
      </p:sp>
      <p:sp>
        <p:nvSpPr>
          <p:cNvPr id="12" name="Rectangle 11">
            <a:extLst>
              <a:ext uri="{FF2B5EF4-FFF2-40B4-BE49-F238E27FC236}">
                <a16:creationId xmlns:a16="http://schemas.microsoft.com/office/drawing/2014/main" id="{FBA4B7E4-47BF-4637-8B50-C075580D012C}"/>
              </a:ext>
            </a:extLst>
          </p:cNvPr>
          <p:cNvSpPr/>
          <p:nvPr/>
        </p:nvSpPr>
        <p:spPr>
          <a:xfrm>
            <a:off x="6629400" y="5955268"/>
            <a:ext cx="657552" cy="338554"/>
          </a:xfrm>
          <a:prstGeom prst="rect">
            <a:avLst/>
          </a:prstGeom>
        </p:spPr>
        <p:txBody>
          <a:bodyPr wrap="none">
            <a:spAutoFit/>
          </a:bodyPr>
          <a:lstStyle/>
          <a:p>
            <a:r>
              <a:rPr lang="en-US" sz="1600" dirty="0"/>
              <a:t>; RND</a:t>
            </a:r>
          </a:p>
        </p:txBody>
      </p:sp>
      <p:pic>
        <p:nvPicPr>
          <p:cNvPr id="17" name="Audio 16">
            <a:hlinkClick r:id="" action="ppaction://media"/>
            <a:extLst>
              <a:ext uri="{FF2B5EF4-FFF2-40B4-BE49-F238E27FC236}">
                <a16:creationId xmlns:a16="http://schemas.microsoft.com/office/drawing/2014/main" id="{5B89AA14-AEC6-4D5D-AA2A-17AAA21219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p:transition advTm="716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defRPr/>
            </a:pPr>
            <a:r>
              <a:rPr lang="en-US" dirty="0"/>
              <a:t>What Are </a:t>
            </a:r>
            <a:r>
              <a:rPr lang="en-US" b="1" dirty="0">
                <a:solidFill>
                  <a:srgbClr val="FF0000"/>
                </a:solidFill>
              </a:rPr>
              <a:t>Various Levels of Strategies?</a:t>
            </a:r>
          </a:p>
        </p:txBody>
      </p:sp>
      <p:sp>
        <p:nvSpPr>
          <p:cNvPr id="5" name="Content Placeholder 4"/>
          <p:cNvSpPr>
            <a:spLocks noGrp="1"/>
          </p:cNvSpPr>
          <p:nvPr>
            <p:ph idx="1"/>
          </p:nvPr>
        </p:nvSpPr>
        <p:spPr>
          <a:xfrm>
            <a:off x="381000" y="1905000"/>
            <a:ext cx="7620000" cy="2209800"/>
          </a:xfrm>
        </p:spPr>
        <p:txBody>
          <a:bodyPr>
            <a:normAutofit fontScale="92500"/>
          </a:bodyPr>
          <a:lstStyle/>
          <a:p>
            <a:pPr>
              <a:defRPr/>
            </a:pPr>
            <a:r>
              <a:rPr lang="en-US" sz="2400" b="1" dirty="0">
                <a:solidFill>
                  <a:srgbClr val="FF0000"/>
                </a:solidFill>
              </a:rPr>
              <a:t>Corporate Strategy</a:t>
            </a:r>
          </a:p>
          <a:p>
            <a:pPr lvl="1">
              <a:defRPr/>
            </a:pPr>
            <a:r>
              <a:rPr lang="en-US" sz="2400" dirty="0"/>
              <a:t>An organizational strategy that </a:t>
            </a:r>
            <a:r>
              <a:rPr lang="en-US" sz="2400" b="1" dirty="0">
                <a:solidFill>
                  <a:srgbClr val="FF0000"/>
                </a:solidFill>
              </a:rPr>
              <a:t>addresses the question “What business(</a:t>
            </a:r>
            <a:r>
              <a:rPr lang="en-US" sz="2400" b="1" dirty="0" err="1">
                <a:solidFill>
                  <a:srgbClr val="FF0000"/>
                </a:solidFill>
              </a:rPr>
              <a:t>es</a:t>
            </a:r>
            <a:r>
              <a:rPr lang="en-US" sz="2400" b="1" dirty="0">
                <a:solidFill>
                  <a:srgbClr val="FF0000"/>
                </a:solidFill>
              </a:rPr>
              <a:t>) should we be in</a:t>
            </a:r>
            <a:r>
              <a:rPr lang="en-US" sz="2400" dirty="0"/>
              <a:t>?”  This leads to issues related to </a:t>
            </a:r>
            <a:r>
              <a:rPr lang="en-US" sz="2400" b="1" dirty="0"/>
              <a:t>entering new businesses </a:t>
            </a:r>
            <a:r>
              <a:rPr lang="en-US" sz="2400" dirty="0"/>
              <a:t>and exiting businesses. It does NOT address how the businesses will compete and be successful (</a:t>
            </a:r>
            <a:r>
              <a:rPr lang="en-US" sz="2400" b="1" dirty="0" err="1">
                <a:solidFill>
                  <a:srgbClr val="FF0000"/>
                </a:solidFill>
              </a:rPr>
              <a:t>Pepsico</a:t>
            </a:r>
            <a:r>
              <a:rPr lang="en-US" sz="2400" dirty="0"/>
              <a:t>); </a:t>
            </a:r>
            <a:r>
              <a:rPr lang="en-US" sz="2400" dirty="0">
                <a:solidFill>
                  <a:srgbClr val="FF0000"/>
                </a:solidFill>
              </a:rPr>
              <a:t>growth</a:t>
            </a:r>
            <a:r>
              <a:rPr lang="en-US" sz="2400" dirty="0"/>
              <a:t>…</a:t>
            </a:r>
          </a:p>
        </p:txBody>
      </p:sp>
      <p:graphicFrame>
        <p:nvGraphicFramePr>
          <p:cNvPr id="2" name="Diagram 1"/>
          <p:cNvGraphicFramePr/>
          <p:nvPr/>
        </p:nvGraphicFramePr>
        <p:xfrm>
          <a:off x="914400" y="3200400"/>
          <a:ext cx="6705600" cy="4445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ectangle 2">
            <a:extLst>
              <a:ext uri="{FF2B5EF4-FFF2-40B4-BE49-F238E27FC236}">
                <a16:creationId xmlns:a16="http://schemas.microsoft.com/office/drawing/2014/main" id="{E360A853-7058-4439-B909-A693AE31B9B0}"/>
              </a:ext>
            </a:extLst>
          </p:cNvPr>
          <p:cNvSpPr/>
          <p:nvPr/>
        </p:nvSpPr>
        <p:spPr>
          <a:xfrm>
            <a:off x="6172200" y="4191000"/>
            <a:ext cx="2369303" cy="984885"/>
          </a:xfrm>
          <a:prstGeom prst="rect">
            <a:avLst/>
          </a:prstGeom>
        </p:spPr>
        <p:txBody>
          <a:bodyPr wrap="none">
            <a:spAutoFit/>
          </a:bodyPr>
          <a:lstStyle/>
          <a:p>
            <a:r>
              <a:rPr lang="en-US" sz="2000" b="1" dirty="0">
                <a:solidFill>
                  <a:srgbClr val="FF0000"/>
                </a:solidFill>
              </a:rPr>
              <a:t>To be the world’s # 1</a:t>
            </a:r>
          </a:p>
          <a:p>
            <a:r>
              <a:rPr lang="en-US" sz="2000" b="1" dirty="0">
                <a:solidFill>
                  <a:srgbClr val="FF0000"/>
                </a:solidFill>
              </a:rPr>
              <a:t>firm in</a:t>
            </a:r>
          </a:p>
          <a:p>
            <a:r>
              <a:rPr lang="en-US" b="1" dirty="0">
                <a:solidFill>
                  <a:srgbClr val="FF0000"/>
                </a:solidFill>
              </a:rPr>
              <a:t>food &amp; beverage</a:t>
            </a:r>
            <a:r>
              <a:rPr lang="en-US" dirty="0"/>
              <a:t> </a:t>
            </a:r>
          </a:p>
        </p:txBody>
      </p:sp>
      <p:pic>
        <p:nvPicPr>
          <p:cNvPr id="9" name="Audio 8">
            <a:hlinkClick r:id="" action="ppaction://media"/>
            <a:extLst>
              <a:ext uri="{FF2B5EF4-FFF2-40B4-BE49-F238E27FC236}">
                <a16:creationId xmlns:a16="http://schemas.microsoft.com/office/drawing/2014/main" id="{53A03C37-4B1F-4034-99EA-8450D110CB5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84295179"/>
      </p:ext>
    </p:extLst>
  </p:cSld>
  <p:clrMapOvr>
    <a:masterClrMapping/>
  </p:clrMapOvr>
  <mc:AlternateContent xmlns:mc="http://schemas.openxmlformats.org/markup-compatibility/2006" xmlns:p14="http://schemas.microsoft.com/office/powerpoint/2010/main">
    <mc:Choice Requires="p14">
      <p:transition spd="slow" p14:dur="2000" advTm="32898"/>
    </mc:Choice>
    <mc:Fallback xmlns="">
      <p:transition spd="slow" advTm="32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Growth Strategy</a:t>
            </a:r>
          </a:p>
        </p:txBody>
      </p:sp>
      <p:sp>
        <p:nvSpPr>
          <p:cNvPr id="3" name="Content Placeholder 2"/>
          <p:cNvSpPr>
            <a:spLocks noGrp="1"/>
          </p:cNvSpPr>
          <p:nvPr>
            <p:ph idx="1"/>
          </p:nvPr>
        </p:nvSpPr>
        <p:spPr>
          <a:xfrm>
            <a:off x="457200" y="1524000"/>
            <a:ext cx="7620000" cy="4800600"/>
          </a:xfrm>
        </p:spPr>
        <p:txBody>
          <a:bodyPr/>
          <a:lstStyle/>
          <a:p>
            <a:pPr>
              <a:defRPr/>
            </a:pPr>
            <a:r>
              <a:rPr lang="en-US" sz="2800" dirty="0"/>
              <a:t>Growth Strategy</a:t>
            </a:r>
          </a:p>
          <a:p>
            <a:pPr lvl="1">
              <a:defRPr/>
            </a:pPr>
            <a:r>
              <a:rPr lang="en-US" sz="2400" dirty="0"/>
              <a:t>A </a:t>
            </a:r>
            <a:r>
              <a:rPr lang="en-US" sz="2400" b="1" dirty="0"/>
              <a:t>corporate</a:t>
            </a:r>
            <a:r>
              <a:rPr lang="en-US" sz="2400" dirty="0"/>
              <a:t> </a:t>
            </a:r>
            <a:r>
              <a:rPr lang="en-US" sz="2400" b="1" dirty="0">
                <a:solidFill>
                  <a:srgbClr val="FF0000"/>
                </a:solidFill>
              </a:rPr>
              <a:t>strategy</a:t>
            </a:r>
            <a:r>
              <a:rPr lang="en-US" sz="2400" dirty="0"/>
              <a:t> in which an </a:t>
            </a:r>
            <a:r>
              <a:rPr lang="en-US" sz="2400" b="1" dirty="0">
                <a:solidFill>
                  <a:srgbClr val="FF0000"/>
                </a:solidFill>
              </a:rPr>
              <a:t>organization</a:t>
            </a:r>
            <a:r>
              <a:rPr lang="en-US" sz="2400" b="1" dirty="0"/>
              <a:t> </a:t>
            </a:r>
            <a:r>
              <a:rPr lang="en-US" sz="2400" b="1" dirty="0">
                <a:solidFill>
                  <a:srgbClr val="FF0000"/>
                </a:solidFill>
              </a:rPr>
              <a:t>expands the number of markets </a:t>
            </a:r>
            <a:r>
              <a:rPr lang="en-US" sz="2400" dirty="0"/>
              <a:t>served</a:t>
            </a:r>
            <a:r>
              <a:rPr lang="en-US" sz="2400" b="1" dirty="0"/>
              <a:t> </a:t>
            </a:r>
            <a:r>
              <a:rPr lang="en-US" sz="2400" b="1" dirty="0">
                <a:solidFill>
                  <a:srgbClr val="FF0000"/>
                </a:solidFill>
              </a:rPr>
              <a:t>or products offered</a:t>
            </a:r>
            <a:r>
              <a:rPr lang="en-US" sz="2400" b="1" dirty="0"/>
              <a:t> </a:t>
            </a:r>
            <a:r>
              <a:rPr lang="en-US" sz="2400" dirty="0"/>
              <a:t>either through its current business(</a:t>
            </a:r>
            <a:r>
              <a:rPr lang="en-US" sz="2400" dirty="0" err="1"/>
              <a:t>es</a:t>
            </a:r>
            <a:r>
              <a:rPr lang="en-US" sz="2400" dirty="0"/>
              <a:t>) or through new business(</a:t>
            </a:r>
            <a:r>
              <a:rPr lang="en-US" sz="2400" dirty="0" err="1"/>
              <a:t>es</a:t>
            </a:r>
            <a:r>
              <a:rPr lang="en-US" sz="2400" dirty="0"/>
              <a:t>).</a:t>
            </a:r>
          </a:p>
          <a:p>
            <a:pPr>
              <a:defRPr/>
            </a:pPr>
            <a:r>
              <a:rPr lang="en-US" sz="2800" dirty="0">
                <a:solidFill>
                  <a:schemeClr val="tx1"/>
                </a:solidFill>
              </a:rPr>
              <a:t>Some growth strategies include</a:t>
            </a:r>
          </a:p>
          <a:p>
            <a:pPr lvl="1">
              <a:defRPr/>
            </a:pPr>
            <a:r>
              <a:rPr lang="en-US" sz="2400" dirty="0">
                <a:solidFill>
                  <a:srgbClr val="FF0000"/>
                </a:solidFill>
              </a:rPr>
              <a:t>Vertical Integration </a:t>
            </a:r>
            <a:r>
              <a:rPr lang="en-US" sz="2400" dirty="0"/>
              <a:t>(Backward</a:t>
            </a:r>
            <a:r>
              <a:rPr lang="en-US" sz="2400" dirty="0">
                <a:solidFill>
                  <a:srgbClr val="FF0000"/>
                </a:solidFill>
              </a:rPr>
              <a:t> </a:t>
            </a:r>
            <a:r>
              <a:rPr lang="en-US" sz="2400" dirty="0"/>
              <a:t>and</a:t>
            </a:r>
            <a:r>
              <a:rPr lang="en-US" sz="2400" dirty="0">
                <a:solidFill>
                  <a:srgbClr val="FF0000"/>
                </a:solidFill>
              </a:rPr>
              <a:t> Forward Integration; </a:t>
            </a:r>
            <a:r>
              <a:rPr lang="en-US" sz="2400" b="1" dirty="0">
                <a:solidFill>
                  <a:srgbClr val="FF0000"/>
                </a:solidFill>
              </a:rPr>
              <a:t>distributor</a:t>
            </a:r>
            <a:r>
              <a:rPr lang="en-US" sz="2400" dirty="0"/>
              <a:t>)</a:t>
            </a:r>
          </a:p>
          <a:p>
            <a:pPr lvl="1">
              <a:defRPr/>
            </a:pPr>
            <a:r>
              <a:rPr lang="en-US" sz="2400" dirty="0"/>
              <a:t>Related Diversification(Horizontal Diversification)</a:t>
            </a:r>
          </a:p>
          <a:p>
            <a:pPr lvl="1">
              <a:defRPr/>
            </a:pPr>
            <a:r>
              <a:rPr lang="en-US" sz="2400" b="1" dirty="0">
                <a:solidFill>
                  <a:srgbClr val="FF0000"/>
                </a:solidFill>
              </a:rPr>
              <a:t>Unrelated Diversification</a:t>
            </a:r>
          </a:p>
        </p:txBody>
      </p:sp>
      <p:pic>
        <p:nvPicPr>
          <p:cNvPr id="2050" name="Picture 2" descr="http://www.perfectlyintune.com/page34/page35/files/apple-logo-0028640x4800029.jpg">
            <a:hlinkClick r:id="rId5"/>
            <a:extLst>
              <a:ext uri="{FF2B5EF4-FFF2-40B4-BE49-F238E27FC236}">
                <a16:creationId xmlns:a16="http://schemas.microsoft.com/office/drawing/2014/main" id="{F53F7BB2-1E23-4D18-9480-C8A6EF9A2D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5600" y="3962400"/>
            <a:ext cx="15240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ata Group">
            <a:hlinkClick r:id="rId7"/>
            <a:extLst>
              <a:ext uri="{FF2B5EF4-FFF2-40B4-BE49-F238E27FC236}">
                <a16:creationId xmlns:a16="http://schemas.microsoft.com/office/drawing/2014/main" id="{30B80FB2-DE9E-4E6E-84DF-5B54A38BA0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5390923"/>
            <a:ext cx="933450" cy="9554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AAADA9-21F0-4907-A54D-A138482201A9}"/>
              </a:ext>
            </a:extLst>
          </p:cNvPr>
          <p:cNvSpPr/>
          <p:nvPr/>
        </p:nvSpPr>
        <p:spPr>
          <a:xfrm>
            <a:off x="4876800" y="6346371"/>
            <a:ext cx="1750544" cy="369332"/>
          </a:xfrm>
          <a:prstGeom prst="rect">
            <a:avLst/>
          </a:prstGeom>
        </p:spPr>
        <p:txBody>
          <a:bodyPr wrap="none">
            <a:spAutoFit/>
          </a:bodyPr>
          <a:lstStyle/>
          <a:p>
            <a:r>
              <a:rPr lang="en-US" b="1" dirty="0">
                <a:solidFill>
                  <a:srgbClr val="0070C0"/>
                </a:solidFill>
              </a:rPr>
              <a:t>Communication</a:t>
            </a:r>
            <a:r>
              <a:rPr lang="en-US" dirty="0"/>
              <a:t> </a:t>
            </a:r>
          </a:p>
        </p:txBody>
      </p:sp>
      <p:sp>
        <p:nvSpPr>
          <p:cNvPr id="5" name="Rectangle 4">
            <a:extLst>
              <a:ext uri="{FF2B5EF4-FFF2-40B4-BE49-F238E27FC236}">
                <a16:creationId xmlns:a16="http://schemas.microsoft.com/office/drawing/2014/main" id="{B02E7AC9-7B7C-4B26-A7E4-F63E1CAF9153}"/>
              </a:ext>
            </a:extLst>
          </p:cNvPr>
          <p:cNvSpPr/>
          <p:nvPr/>
        </p:nvSpPr>
        <p:spPr>
          <a:xfrm>
            <a:off x="6558608" y="6355080"/>
            <a:ext cx="832792" cy="369332"/>
          </a:xfrm>
          <a:prstGeom prst="rect">
            <a:avLst/>
          </a:prstGeom>
        </p:spPr>
        <p:txBody>
          <a:bodyPr wrap="none">
            <a:spAutoFit/>
          </a:bodyPr>
          <a:lstStyle/>
          <a:p>
            <a:r>
              <a:rPr lang="en-US" b="1" dirty="0">
                <a:solidFill>
                  <a:srgbClr val="0070C0"/>
                </a:solidFill>
              </a:rPr>
              <a:t>Energy</a:t>
            </a:r>
          </a:p>
        </p:txBody>
      </p:sp>
      <p:sp>
        <p:nvSpPr>
          <p:cNvPr id="6" name="Rectangle 5">
            <a:extLst>
              <a:ext uri="{FF2B5EF4-FFF2-40B4-BE49-F238E27FC236}">
                <a16:creationId xmlns:a16="http://schemas.microsoft.com/office/drawing/2014/main" id="{7F79E1E1-0D86-4559-8ED7-4A184EF8E2A6}"/>
              </a:ext>
            </a:extLst>
          </p:cNvPr>
          <p:cNvSpPr/>
          <p:nvPr/>
        </p:nvSpPr>
        <p:spPr>
          <a:xfrm>
            <a:off x="7344831" y="6355080"/>
            <a:ext cx="960969" cy="369332"/>
          </a:xfrm>
          <a:prstGeom prst="rect">
            <a:avLst/>
          </a:prstGeom>
        </p:spPr>
        <p:txBody>
          <a:bodyPr wrap="none">
            <a:spAutoFit/>
          </a:bodyPr>
          <a:lstStyle/>
          <a:p>
            <a:r>
              <a:rPr lang="en-US" b="1" dirty="0">
                <a:solidFill>
                  <a:srgbClr val="0070C0"/>
                </a:solidFill>
              </a:rPr>
              <a:t>Services</a:t>
            </a:r>
          </a:p>
        </p:txBody>
      </p:sp>
      <p:pic>
        <p:nvPicPr>
          <p:cNvPr id="11" name="Audio 10">
            <a:hlinkClick r:id="" action="ppaction://media"/>
            <a:extLst>
              <a:ext uri="{FF2B5EF4-FFF2-40B4-BE49-F238E27FC236}">
                <a16:creationId xmlns:a16="http://schemas.microsoft.com/office/drawing/2014/main" id="{88F939D4-145D-4486-BEEF-C2D4C107861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38542321"/>
      </p:ext>
    </p:extLst>
  </p:cSld>
  <p:clrMapOvr>
    <a:masterClrMapping/>
  </p:clrMapOvr>
  <mc:AlternateContent xmlns:mc="http://schemas.openxmlformats.org/markup-compatibility/2006" xmlns:p14="http://schemas.microsoft.com/office/powerpoint/2010/main">
    <mc:Choice Requires="p14">
      <p:transition spd="slow" p14:dur="2000" advTm="47228"/>
    </mc:Choice>
    <mc:Fallback xmlns="">
      <p:transition spd="slow" advTm="47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8D24FF6A-6027-43F2-B833-B12212F86B35}"/>
              </a:ext>
            </a:extLst>
          </p:cNvPr>
          <p:cNvSpPr>
            <a:spLocks noChangeArrowheads="1"/>
          </p:cNvSpPr>
          <p:nvPr/>
        </p:nvSpPr>
        <p:spPr bwMode="auto">
          <a:xfrm>
            <a:off x="533400" y="381000"/>
            <a:ext cx="8153400" cy="646973"/>
          </a:xfrm>
          <a:prstGeom prst="rect">
            <a:avLst/>
          </a:prstGeom>
          <a:noFill/>
          <a:ln w="9525">
            <a:noFill/>
            <a:miter lim="800000"/>
            <a:headEnd/>
            <a:tailEnd/>
          </a:ln>
          <a:effectLst/>
        </p:spPr>
        <p:txBody>
          <a:bodyPr lIns="92075" tIns="46038" rIns="92075" bIns="46038">
            <a:spAutoFit/>
          </a:bodyPr>
          <a:lstStyle/>
          <a:p>
            <a:pPr>
              <a:defRPr/>
            </a:pPr>
            <a:r>
              <a:rPr lang="en-US" sz="3600" dirty="0">
                <a:solidFill>
                  <a:srgbClr val="FF0000"/>
                </a:solidFill>
                <a:latin typeface="+mj-lt"/>
              </a:rPr>
              <a:t>Examples of Corporate Strategy</a:t>
            </a:r>
          </a:p>
        </p:txBody>
      </p:sp>
      <p:sp>
        <p:nvSpPr>
          <p:cNvPr id="56338" name="Rectangle 18">
            <a:extLst>
              <a:ext uri="{FF2B5EF4-FFF2-40B4-BE49-F238E27FC236}">
                <a16:creationId xmlns:a16="http://schemas.microsoft.com/office/drawing/2014/main" id="{F00E1966-5901-4A38-A89A-4B6E43C9BB0F}"/>
              </a:ext>
            </a:extLst>
          </p:cNvPr>
          <p:cNvSpPr>
            <a:spLocks noChangeArrowheads="1"/>
          </p:cNvSpPr>
          <p:nvPr/>
        </p:nvSpPr>
        <p:spPr bwMode="auto">
          <a:xfrm>
            <a:off x="733425" y="3922713"/>
            <a:ext cx="1101725" cy="585787"/>
          </a:xfrm>
          <a:prstGeom prst="rect">
            <a:avLst/>
          </a:prstGeom>
          <a:noFill/>
          <a:ln w="9525">
            <a:noFill/>
            <a:miter lim="800000"/>
            <a:headEnd/>
            <a:tailEnd/>
          </a:ln>
          <a:effectLst/>
        </p:spPr>
        <p:txBody>
          <a:bodyPr wrap="none" lIns="92075" tIns="46038" rIns="92075" bIns="46038">
            <a:spAutoFit/>
          </a:bodyPr>
          <a:lstStyle/>
          <a:p>
            <a:pPr>
              <a:defRPr/>
            </a:pPr>
            <a:r>
              <a:rPr lang="en-US" sz="1600" b="1">
                <a:latin typeface="+mj-lt"/>
              </a:rPr>
              <a:t>STRATEGIC</a:t>
            </a:r>
          </a:p>
          <a:p>
            <a:pPr>
              <a:defRPr/>
            </a:pPr>
            <a:r>
              <a:rPr lang="en-US" sz="1600" b="1">
                <a:latin typeface="+mj-lt"/>
              </a:rPr>
              <a:t>ALLIANCES</a:t>
            </a:r>
          </a:p>
        </p:txBody>
      </p:sp>
      <p:sp>
        <p:nvSpPr>
          <p:cNvPr id="56358" name="Text Box 38">
            <a:extLst>
              <a:ext uri="{FF2B5EF4-FFF2-40B4-BE49-F238E27FC236}">
                <a16:creationId xmlns:a16="http://schemas.microsoft.com/office/drawing/2014/main" id="{49C1C5A4-0AAA-4752-A79A-8C09ABC62F0B}"/>
              </a:ext>
            </a:extLst>
          </p:cNvPr>
          <p:cNvSpPr txBox="1">
            <a:spLocks noChangeArrowheads="1"/>
          </p:cNvSpPr>
          <p:nvPr/>
        </p:nvSpPr>
        <p:spPr bwMode="auto">
          <a:xfrm>
            <a:off x="4724400" y="2209800"/>
            <a:ext cx="1619250" cy="336550"/>
          </a:xfrm>
          <a:prstGeom prst="rect">
            <a:avLst/>
          </a:prstGeom>
          <a:noFill/>
          <a:ln w="12700">
            <a:noFill/>
            <a:miter lim="800000"/>
            <a:headEnd type="none" w="sm" len="sm"/>
            <a:tailEnd type="none" w="sm" len="sm"/>
          </a:ln>
          <a:effectLst/>
        </p:spPr>
        <p:txBody>
          <a:bodyPr>
            <a:spAutoFit/>
          </a:bodyPr>
          <a:lstStyle/>
          <a:p>
            <a:pPr>
              <a:spcBef>
                <a:spcPct val="50000"/>
              </a:spcBef>
              <a:defRPr/>
            </a:pPr>
            <a:endParaRPr lang="en-US" sz="1600">
              <a:latin typeface="+mj-lt"/>
            </a:endParaRPr>
          </a:p>
        </p:txBody>
      </p:sp>
      <p:sp>
        <p:nvSpPr>
          <p:cNvPr id="44" name="Rectangle 3">
            <a:extLst>
              <a:ext uri="{FF2B5EF4-FFF2-40B4-BE49-F238E27FC236}">
                <a16:creationId xmlns:a16="http://schemas.microsoft.com/office/drawing/2014/main" id="{2FDFCDD8-7810-4AFF-9982-1C1CC2EC2A1E}"/>
              </a:ext>
            </a:extLst>
          </p:cNvPr>
          <p:cNvSpPr>
            <a:spLocks noChangeArrowheads="1"/>
          </p:cNvSpPr>
          <p:nvPr/>
        </p:nvSpPr>
        <p:spPr bwMode="auto">
          <a:xfrm>
            <a:off x="2209800" y="2286000"/>
            <a:ext cx="2057400" cy="1219200"/>
          </a:xfrm>
          <a:prstGeom prst="rect">
            <a:avLst/>
          </a:prstGeom>
          <a:solidFill>
            <a:schemeClr val="bg2">
              <a:lumMod val="75000"/>
            </a:schemeClr>
          </a:solidFill>
          <a:ln w="12700">
            <a:noFill/>
            <a:miter lim="800000"/>
            <a:headEnd/>
            <a:tailEnd/>
          </a:ln>
        </p:spPr>
        <p:txBody>
          <a:bodyPr wrap="none" anchor="ctr"/>
          <a:lstStyle/>
          <a:p>
            <a:pPr>
              <a:defRPr/>
            </a:pPr>
            <a:endParaRPr lang="en-US">
              <a:latin typeface="+mj-lt"/>
            </a:endParaRPr>
          </a:p>
        </p:txBody>
      </p:sp>
      <p:sp>
        <p:nvSpPr>
          <p:cNvPr id="45" name="Rectangle 4">
            <a:extLst>
              <a:ext uri="{FF2B5EF4-FFF2-40B4-BE49-F238E27FC236}">
                <a16:creationId xmlns:a16="http://schemas.microsoft.com/office/drawing/2014/main" id="{A19812A2-132F-4C24-966B-9BB9110E0016}"/>
              </a:ext>
            </a:extLst>
          </p:cNvPr>
          <p:cNvSpPr>
            <a:spLocks noChangeArrowheads="1"/>
          </p:cNvSpPr>
          <p:nvPr/>
        </p:nvSpPr>
        <p:spPr bwMode="auto">
          <a:xfrm>
            <a:off x="6400800" y="2286000"/>
            <a:ext cx="2133600" cy="1230313"/>
          </a:xfrm>
          <a:prstGeom prst="rect">
            <a:avLst/>
          </a:prstGeom>
          <a:solidFill>
            <a:schemeClr val="bg2">
              <a:lumMod val="75000"/>
            </a:schemeClr>
          </a:solidFill>
          <a:ln w="12700">
            <a:noFill/>
            <a:miter lim="800000"/>
            <a:headEnd/>
            <a:tailEnd/>
          </a:ln>
        </p:spPr>
        <p:txBody>
          <a:bodyPr wrap="none" anchor="ctr"/>
          <a:lstStyle/>
          <a:p>
            <a:pPr>
              <a:defRPr/>
            </a:pPr>
            <a:endParaRPr lang="en-US">
              <a:latin typeface="+mj-lt"/>
            </a:endParaRPr>
          </a:p>
        </p:txBody>
      </p:sp>
      <p:sp>
        <p:nvSpPr>
          <p:cNvPr id="46" name="Rectangle 5">
            <a:extLst>
              <a:ext uri="{FF2B5EF4-FFF2-40B4-BE49-F238E27FC236}">
                <a16:creationId xmlns:a16="http://schemas.microsoft.com/office/drawing/2014/main" id="{DE03089F-91A3-4AD3-9AF3-F819878F4CF5}"/>
              </a:ext>
            </a:extLst>
          </p:cNvPr>
          <p:cNvSpPr>
            <a:spLocks noChangeArrowheads="1"/>
          </p:cNvSpPr>
          <p:nvPr/>
        </p:nvSpPr>
        <p:spPr bwMode="auto">
          <a:xfrm>
            <a:off x="4267200" y="3505200"/>
            <a:ext cx="2133600" cy="1247775"/>
          </a:xfrm>
          <a:prstGeom prst="rect">
            <a:avLst/>
          </a:prstGeom>
          <a:solidFill>
            <a:schemeClr val="bg2">
              <a:lumMod val="75000"/>
            </a:schemeClr>
          </a:solidFill>
          <a:ln w="12700">
            <a:noFill/>
            <a:miter lim="800000"/>
            <a:headEnd/>
            <a:tailEnd/>
          </a:ln>
        </p:spPr>
        <p:txBody>
          <a:bodyPr wrap="none" anchor="ctr"/>
          <a:lstStyle/>
          <a:p>
            <a:pPr>
              <a:defRPr/>
            </a:pPr>
            <a:endParaRPr lang="en-US">
              <a:latin typeface="+mj-lt"/>
            </a:endParaRPr>
          </a:p>
        </p:txBody>
      </p:sp>
      <p:sp>
        <p:nvSpPr>
          <p:cNvPr id="47" name="Rectangle 6">
            <a:extLst>
              <a:ext uri="{FF2B5EF4-FFF2-40B4-BE49-F238E27FC236}">
                <a16:creationId xmlns:a16="http://schemas.microsoft.com/office/drawing/2014/main" id="{FAFBDBDF-B8EF-4A93-9A7D-7300EA4760B6}"/>
              </a:ext>
            </a:extLst>
          </p:cNvPr>
          <p:cNvSpPr>
            <a:spLocks noChangeArrowheads="1"/>
          </p:cNvSpPr>
          <p:nvPr/>
        </p:nvSpPr>
        <p:spPr bwMode="auto">
          <a:xfrm>
            <a:off x="4267200" y="2286000"/>
            <a:ext cx="2133600" cy="1230313"/>
          </a:xfrm>
          <a:prstGeom prst="rect">
            <a:avLst/>
          </a:prstGeom>
          <a:solidFill>
            <a:schemeClr val="bg2">
              <a:lumMod val="40000"/>
              <a:lumOff val="60000"/>
            </a:schemeClr>
          </a:solidFill>
          <a:ln w="12700">
            <a:noFill/>
            <a:miter lim="800000"/>
            <a:headEnd/>
            <a:tailEnd/>
          </a:ln>
        </p:spPr>
        <p:txBody>
          <a:bodyPr wrap="none" anchor="ctr"/>
          <a:lstStyle/>
          <a:p>
            <a:pPr>
              <a:defRPr/>
            </a:pPr>
            <a:endParaRPr lang="en-US">
              <a:latin typeface="+mj-lt"/>
            </a:endParaRPr>
          </a:p>
        </p:txBody>
      </p:sp>
      <p:sp>
        <p:nvSpPr>
          <p:cNvPr id="48" name="Rectangle 7">
            <a:extLst>
              <a:ext uri="{FF2B5EF4-FFF2-40B4-BE49-F238E27FC236}">
                <a16:creationId xmlns:a16="http://schemas.microsoft.com/office/drawing/2014/main" id="{AA79011E-1058-45E2-84D7-355C19EC206B}"/>
              </a:ext>
            </a:extLst>
          </p:cNvPr>
          <p:cNvSpPr>
            <a:spLocks noChangeArrowheads="1"/>
          </p:cNvSpPr>
          <p:nvPr/>
        </p:nvSpPr>
        <p:spPr bwMode="auto">
          <a:xfrm>
            <a:off x="838200" y="2286000"/>
            <a:ext cx="1385888" cy="1219200"/>
          </a:xfrm>
          <a:prstGeom prst="rect">
            <a:avLst/>
          </a:prstGeom>
          <a:solidFill>
            <a:srgbClr val="00B050"/>
          </a:solidFill>
          <a:ln w="12700">
            <a:solidFill>
              <a:schemeClr val="bg2">
                <a:lumMod val="75000"/>
              </a:schemeClr>
            </a:solidFill>
            <a:miter lim="800000"/>
            <a:headEnd/>
            <a:tailEnd/>
          </a:ln>
        </p:spPr>
        <p:txBody>
          <a:bodyPr wrap="none" anchor="ctr"/>
          <a:lstStyle/>
          <a:p>
            <a:pPr>
              <a:defRPr/>
            </a:pPr>
            <a:endParaRPr lang="en-US">
              <a:latin typeface="+mj-lt"/>
            </a:endParaRPr>
          </a:p>
        </p:txBody>
      </p:sp>
      <p:sp>
        <p:nvSpPr>
          <p:cNvPr id="49" name="Rectangle 8">
            <a:extLst>
              <a:ext uri="{FF2B5EF4-FFF2-40B4-BE49-F238E27FC236}">
                <a16:creationId xmlns:a16="http://schemas.microsoft.com/office/drawing/2014/main" id="{48D6354F-315B-44C5-94A2-CD173A25EC3B}"/>
              </a:ext>
            </a:extLst>
          </p:cNvPr>
          <p:cNvSpPr>
            <a:spLocks noChangeArrowheads="1"/>
          </p:cNvSpPr>
          <p:nvPr/>
        </p:nvSpPr>
        <p:spPr bwMode="auto">
          <a:xfrm>
            <a:off x="838200" y="2743200"/>
            <a:ext cx="1371600" cy="307975"/>
          </a:xfrm>
          <a:prstGeom prst="rect">
            <a:avLst/>
          </a:prstGeom>
          <a:noFill/>
          <a:ln w="9525">
            <a:noFill/>
            <a:miter lim="800000"/>
            <a:headEnd/>
            <a:tailEnd/>
          </a:ln>
        </p:spPr>
        <p:txBody>
          <a:bodyPr lIns="92075" tIns="46038" rIns="92075" bIns="46038">
            <a:spAutoFit/>
          </a:bodyPr>
          <a:lstStyle/>
          <a:p>
            <a:pPr>
              <a:defRPr/>
            </a:pPr>
            <a:r>
              <a:rPr lang="en-US" sz="1400" b="1" dirty="0">
                <a:solidFill>
                  <a:srgbClr val="FFFFCC"/>
                </a:solidFill>
                <a:latin typeface="+mj-lt"/>
              </a:rPr>
              <a:t>ACQUISITIONS</a:t>
            </a:r>
          </a:p>
        </p:txBody>
      </p:sp>
      <p:sp>
        <p:nvSpPr>
          <p:cNvPr id="50" name="Rectangle 9">
            <a:extLst>
              <a:ext uri="{FF2B5EF4-FFF2-40B4-BE49-F238E27FC236}">
                <a16:creationId xmlns:a16="http://schemas.microsoft.com/office/drawing/2014/main" id="{8B6E81E9-4C29-44CF-8D0A-5DA7BF2C5948}"/>
              </a:ext>
            </a:extLst>
          </p:cNvPr>
          <p:cNvSpPr>
            <a:spLocks noChangeArrowheads="1"/>
          </p:cNvSpPr>
          <p:nvPr/>
        </p:nvSpPr>
        <p:spPr bwMode="auto">
          <a:xfrm>
            <a:off x="2209800" y="3505200"/>
            <a:ext cx="2047875" cy="1247775"/>
          </a:xfrm>
          <a:prstGeom prst="rect">
            <a:avLst/>
          </a:prstGeom>
          <a:solidFill>
            <a:schemeClr val="bg2">
              <a:lumMod val="40000"/>
              <a:lumOff val="60000"/>
            </a:schemeClr>
          </a:solidFill>
          <a:ln w="12700">
            <a:noFill/>
            <a:miter lim="800000"/>
            <a:headEnd/>
            <a:tailEnd/>
          </a:ln>
        </p:spPr>
        <p:txBody>
          <a:bodyPr wrap="none" anchor="ctr"/>
          <a:lstStyle/>
          <a:p>
            <a:pPr>
              <a:defRPr/>
            </a:pPr>
            <a:endParaRPr lang="en-US">
              <a:latin typeface="+mj-lt"/>
            </a:endParaRPr>
          </a:p>
        </p:txBody>
      </p:sp>
      <p:sp>
        <p:nvSpPr>
          <p:cNvPr id="51" name="Rectangle 10">
            <a:extLst>
              <a:ext uri="{FF2B5EF4-FFF2-40B4-BE49-F238E27FC236}">
                <a16:creationId xmlns:a16="http://schemas.microsoft.com/office/drawing/2014/main" id="{E7993E3C-0418-4522-B862-AEAF80186666}"/>
              </a:ext>
            </a:extLst>
          </p:cNvPr>
          <p:cNvSpPr>
            <a:spLocks noChangeArrowheads="1"/>
          </p:cNvSpPr>
          <p:nvPr/>
        </p:nvSpPr>
        <p:spPr bwMode="auto">
          <a:xfrm>
            <a:off x="6400800" y="3505200"/>
            <a:ext cx="2133600" cy="1230313"/>
          </a:xfrm>
          <a:prstGeom prst="rect">
            <a:avLst/>
          </a:prstGeom>
          <a:solidFill>
            <a:schemeClr val="bg2">
              <a:lumMod val="40000"/>
              <a:lumOff val="60000"/>
            </a:schemeClr>
          </a:solidFill>
          <a:ln w="12700">
            <a:noFill/>
            <a:miter lim="800000"/>
            <a:headEnd/>
            <a:tailEnd/>
          </a:ln>
        </p:spPr>
        <p:txBody>
          <a:bodyPr wrap="none" anchor="ctr"/>
          <a:lstStyle/>
          <a:p>
            <a:pPr>
              <a:defRPr/>
            </a:pPr>
            <a:endParaRPr lang="en-US">
              <a:latin typeface="+mj-lt"/>
            </a:endParaRPr>
          </a:p>
        </p:txBody>
      </p:sp>
      <p:sp>
        <p:nvSpPr>
          <p:cNvPr id="52" name="Rectangle 11">
            <a:extLst>
              <a:ext uri="{FF2B5EF4-FFF2-40B4-BE49-F238E27FC236}">
                <a16:creationId xmlns:a16="http://schemas.microsoft.com/office/drawing/2014/main" id="{DE6E4A19-B2A4-4A3B-8CED-E6ED945FFAC7}"/>
              </a:ext>
            </a:extLst>
          </p:cNvPr>
          <p:cNvSpPr>
            <a:spLocks noChangeArrowheads="1"/>
          </p:cNvSpPr>
          <p:nvPr/>
        </p:nvSpPr>
        <p:spPr bwMode="auto">
          <a:xfrm>
            <a:off x="2209800" y="3581400"/>
            <a:ext cx="2057400" cy="1169988"/>
          </a:xfrm>
          <a:prstGeom prst="rect">
            <a:avLst/>
          </a:prstGeom>
          <a:noFill/>
          <a:ln w="9525">
            <a:noFill/>
            <a:miter lim="800000"/>
            <a:headEnd/>
            <a:tailEnd/>
          </a:ln>
        </p:spPr>
        <p:txBody>
          <a:bodyPr lIns="92075" tIns="46038" rIns="92075" bIns="46038">
            <a:spAutoFit/>
          </a:bodyPr>
          <a:lstStyle/>
          <a:p>
            <a:pPr>
              <a:defRPr/>
            </a:pPr>
            <a:r>
              <a:rPr lang="en-US" sz="1400" dirty="0" err="1">
                <a:latin typeface="+mj-lt"/>
              </a:rPr>
              <a:t>Cetus</a:t>
            </a:r>
            <a:r>
              <a:rPr lang="en-US" sz="1400" dirty="0">
                <a:latin typeface="+mj-lt"/>
              </a:rPr>
              <a:t>, a leading firm in the biotechnology field, teams up with larger corporations which provide needed capital.</a:t>
            </a:r>
          </a:p>
        </p:txBody>
      </p:sp>
      <p:sp>
        <p:nvSpPr>
          <p:cNvPr id="53" name="Rectangle 12">
            <a:extLst>
              <a:ext uri="{FF2B5EF4-FFF2-40B4-BE49-F238E27FC236}">
                <a16:creationId xmlns:a16="http://schemas.microsoft.com/office/drawing/2014/main" id="{BFB5F98D-F5F3-46A1-BD43-22F469515D0D}"/>
              </a:ext>
            </a:extLst>
          </p:cNvPr>
          <p:cNvSpPr>
            <a:spLocks noChangeArrowheads="1"/>
          </p:cNvSpPr>
          <p:nvPr/>
        </p:nvSpPr>
        <p:spPr bwMode="auto">
          <a:xfrm>
            <a:off x="2209800" y="4724400"/>
            <a:ext cx="2073275" cy="1219200"/>
          </a:xfrm>
          <a:prstGeom prst="rect">
            <a:avLst/>
          </a:prstGeom>
          <a:solidFill>
            <a:schemeClr val="bg2">
              <a:lumMod val="75000"/>
            </a:schemeClr>
          </a:solidFill>
          <a:ln w="12700">
            <a:noFill/>
            <a:miter lim="800000"/>
            <a:headEnd/>
            <a:tailEnd/>
          </a:ln>
        </p:spPr>
        <p:txBody>
          <a:bodyPr wrap="none" anchor="ctr"/>
          <a:lstStyle/>
          <a:p>
            <a:pPr>
              <a:defRPr/>
            </a:pPr>
            <a:endParaRPr lang="en-US">
              <a:latin typeface="+mj-lt"/>
            </a:endParaRPr>
          </a:p>
        </p:txBody>
      </p:sp>
      <p:sp>
        <p:nvSpPr>
          <p:cNvPr id="54" name="Rectangle 13">
            <a:extLst>
              <a:ext uri="{FF2B5EF4-FFF2-40B4-BE49-F238E27FC236}">
                <a16:creationId xmlns:a16="http://schemas.microsoft.com/office/drawing/2014/main" id="{C4737C63-1162-495F-9A93-07B5B2CD1444}"/>
              </a:ext>
            </a:extLst>
          </p:cNvPr>
          <p:cNvSpPr>
            <a:spLocks noChangeArrowheads="1"/>
          </p:cNvSpPr>
          <p:nvPr/>
        </p:nvSpPr>
        <p:spPr bwMode="auto">
          <a:xfrm>
            <a:off x="4191000" y="4724400"/>
            <a:ext cx="2133600" cy="1219200"/>
          </a:xfrm>
          <a:prstGeom prst="rect">
            <a:avLst/>
          </a:prstGeom>
          <a:solidFill>
            <a:schemeClr val="bg2">
              <a:lumMod val="40000"/>
              <a:lumOff val="60000"/>
            </a:schemeClr>
          </a:solidFill>
          <a:ln w="12700">
            <a:noFill/>
            <a:miter lim="800000"/>
            <a:headEnd/>
            <a:tailEnd/>
          </a:ln>
        </p:spPr>
        <p:txBody>
          <a:bodyPr wrap="none" anchor="ctr"/>
          <a:lstStyle/>
          <a:p>
            <a:pPr>
              <a:defRPr/>
            </a:pPr>
            <a:endParaRPr lang="en-US">
              <a:latin typeface="+mj-lt"/>
            </a:endParaRPr>
          </a:p>
        </p:txBody>
      </p:sp>
      <p:sp>
        <p:nvSpPr>
          <p:cNvPr id="55" name="Rectangle 14">
            <a:extLst>
              <a:ext uri="{FF2B5EF4-FFF2-40B4-BE49-F238E27FC236}">
                <a16:creationId xmlns:a16="http://schemas.microsoft.com/office/drawing/2014/main" id="{6DEDCD31-5312-48AD-8217-6865544E9D98}"/>
              </a:ext>
            </a:extLst>
          </p:cNvPr>
          <p:cNvSpPr>
            <a:spLocks noChangeArrowheads="1"/>
          </p:cNvSpPr>
          <p:nvPr/>
        </p:nvSpPr>
        <p:spPr bwMode="auto">
          <a:xfrm>
            <a:off x="6400800" y="4724400"/>
            <a:ext cx="2133600" cy="1219200"/>
          </a:xfrm>
          <a:prstGeom prst="rect">
            <a:avLst/>
          </a:prstGeom>
          <a:solidFill>
            <a:schemeClr val="bg2">
              <a:lumMod val="75000"/>
            </a:schemeClr>
          </a:solidFill>
          <a:ln w="12700">
            <a:noFill/>
            <a:miter lim="800000"/>
            <a:headEnd/>
            <a:tailEnd/>
          </a:ln>
        </p:spPr>
        <p:txBody>
          <a:bodyPr wrap="none" anchor="ctr"/>
          <a:lstStyle/>
          <a:p>
            <a:pPr>
              <a:defRPr/>
            </a:pPr>
            <a:endParaRPr lang="en-US">
              <a:latin typeface="+mj-lt"/>
            </a:endParaRPr>
          </a:p>
        </p:txBody>
      </p:sp>
      <p:sp>
        <p:nvSpPr>
          <p:cNvPr id="56" name="Rectangle 15">
            <a:extLst>
              <a:ext uri="{FF2B5EF4-FFF2-40B4-BE49-F238E27FC236}">
                <a16:creationId xmlns:a16="http://schemas.microsoft.com/office/drawing/2014/main" id="{8EBA7BEC-C280-478F-A23E-7C8D0F54814C}"/>
              </a:ext>
            </a:extLst>
          </p:cNvPr>
          <p:cNvSpPr>
            <a:spLocks noChangeArrowheads="1"/>
          </p:cNvSpPr>
          <p:nvPr/>
        </p:nvSpPr>
        <p:spPr bwMode="auto">
          <a:xfrm>
            <a:off x="838200" y="3505200"/>
            <a:ext cx="1371600" cy="1219200"/>
          </a:xfrm>
          <a:prstGeom prst="rect">
            <a:avLst/>
          </a:prstGeom>
          <a:solidFill>
            <a:srgbClr val="00B050"/>
          </a:solidFill>
          <a:ln w="12700">
            <a:solidFill>
              <a:schemeClr val="bg2">
                <a:lumMod val="75000"/>
              </a:schemeClr>
            </a:solidFill>
            <a:miter lim="800000"/>
            <a:headEnd/>
            <a:tailEnd/>
          </a:ln>
        </p:spPr>
        <p:txBody>
          <a:bodyPr wrap="none" anchor="ctr"/>
          <a:lstStyle/>
          <a:p>
            <a:pPr>
              <a:defRPr/>
            </a:pPr>
            <a:endParaRPr lang="en-US" sz="1400" dirty="0">
              <a:latin typeface="+mj-lt"/>
            </a:endParaRPr>
          </a:p>
        </p:txBody>
      </p:sp>
      <p:sp>
        <p:nvSpPr>
          <p:cNvPr id="57" name="Rectangle 16">
            <a:extLst>
              <a:ext uri="{FF2B5EF4-FFF2-40B4-BE49-F238E27FC236}">
                <a16:creationId xmlns:a16="http://schemas.microsoft.com/office/drawing/2014/main" id="{E1F5926D-F234-4AF8-88FE-47F9B0A3D902}"/>
              </a:ext>
            </a:extLst>
          </p:cNvPr>
          <p:cNvSpPr>
            <a:spLocks noChangeArrowheads="1"/>
          </p:cNvSpPr>
          <p:nvPr/>
        </p:nvSpPr>
        <p:spPr bwMode="auto">
          <a:xfrm>
            <a:off x="838200" y="4724400"/>
            <a:ext cx="1371600" cy="1219200"/>
          </a:xfrm>
          <a:prstGeom prst="rect">
            <a:avLst/>
          </a:prstGeom>
          <a:solidFill>
            <a:srgbClr val="00B050"/>
          </a:solidFill>
          <a:ln w="12700">
            <a:solidFill>
              <a:schemeClr val="bg2">
                <a:lumMod val="75000"/>
              </a:schemeClr>
            </a:solidFill>
            <a:miter lim="800000"/>
            <a:headEnd/>
            <a:tailEnd/>
          </a:ln>
        </p:spPr>
        <p:txBody>
          <a:bodyPr wrap="none" anchor="ctr"/>
          <a:lstStyle/>
          <a:p>
            <a:pPr>
              <a:defRPr/>
            </a:pPr>
            <a:endParaRPr lang="en-US">
              <a:latin typeface="+mj-lt"/>
            </a:endParaRPr>
          </a:p>
        </p:txBody>
      </p:sp>
      <p:sp>
        <p:nvSpPr>
          <p:cNvPr id="58" name="Rectangle 17">
            <a:extLst>
              <a:ext uri="{FF2B5EF4-FFF2-40B4-BE49-F238E27FC236}">
                <a16:creationId xmlns:a16="http://schemas.microsoft.com/office/drawing/2014/main" id="{373C5F42-867F-4B1A-B097-9304FA5435F4}"/>
              </a:ext>
            </a:extLst>
          </p:cNvPr>
          <p:cNvSpPr>
            <a:spLocks noChangeArrowheads="1"/>
          </p:cNvSpPr>
          <p:nvPr/>
        </p:nvSpPr>
        <p:spPr bwMode="auto">
          <a:xfrm>
            <a:off x="2209800" y="4724400"/>
            <a:ext cx="2057400" cy="1169988"/>
          </a:xfrm>
          <a:prstGeom prst="rect">
            <a:avLst/>
          </a:prstGeom>
          <a:noFill/>
          <a:ln w="9525">
            <a:noFill/>
            <a:miter lim="800000"/>
            <a:headEnd/>
            <a:tailEnd/>
          </a:ln>
        </p:spPr>
        <p:txBody>
          <a:bodyPr lIns="92075" tIns="46038" rIns="92075" bIns="46038">
            <a:spAutoFit/>
          </a:bodyPr>
          <a:lstStyle/>
          <a:p>
            <a:pPr>
              <a:defRPr/>
            </a:pPr>
            <a:r>
              <a:rPr lang="en-US" sz="1400" dirty="0">
                <a:latin typeface="+mj-lt"/>
              </a:rPr>
              <a:t>Humana develops a full line of health care services, vertically integrating across businesses.</a:t>
            </a:r>
          </a:p>
        </p:txBody>
      </p:sp>
      <p:sp>
        <p:nvSpPr>
          <p:cNvPr id="59" name="Rectangle 18">
            <a:extLst>
              <a:ext uri="{FF2B5EF4-FFF2-40B4-BE49-F238E27FC236}">
                <a16:creationId xmlns:a16="http://schemas.microsoft.com/office/drawing/2014/main" id="{43F1C6A8-2CB5-46E3-B9AA-DA618C5F3FDB}"/>
              </a:ext>
            </a:extLst>
          </p:cNvPr>
          <p:cNvSpPr>
            <a:spLocks noChangeArrowheads="1"/>
          </p:cNvSpPr>
          <p:nvPr/>
        </p:nvSpPr>
        <p:spPr bwMode="auto">
          <a:xfrm>
            <a:off x="838200" y="3810000"/>
            <a:ext cx="1371600" cy="523875"/>
          </a:xfrm>
          <a:prstGeom prst="rect">
            <a:avLst/>
          </a:prstGeom>
          <a:noFill/>
          <a:ln w="9525">
            <a:noFill/>
            <a:miter lim="800000"/>
            <a:headEnd/>
            <a:tailEnd/>
          </a:ln>
        </p:spPr>
        <p:txBody>
          <a:bodyPr lIns="92075" tIns="46038" rIns="92075" bIns="46038">
            <a:spAutoFit/>
          </a:bodyPr>
          <a:lstStyle/>
          <a:p>
            <a:pPr algn="ctr">
              <a:defRPr/>
            </a:pPr>
            <a:r>
              <a:rPr lang="en-US" sz="1400" b="1" dirty="0">
                <a:solidFill>
                  <a:srgbClr val="FFFFCC"/>
                </a:solidFill>
                <a:latin typeface="+mj-lt"/>
              </a:rPr>
              <a:t>STRATEGIC</a:t>
            </a:r>
          </a:p>
          <a:p>
            <a:pPr algn="ctr">
              <a:defRPr/>
            </a:pPr>
            <a:r>
              <a:rPr lang="en-US" sz="1400" b="1" dirty="0">
                <a:solidFill>
                  <a:srgbClr val="FFFFCC"/>
                </a:solidFill>
                <a:latin typeface="+mj-lt"/>
              </a:rPr>
              <a:t>ALLIANCES</a:t>
            </a:r>
          </a:p>
        </p:txBody>
      </p:sp>
      <p:sp>
        <p:nvSpPr>
          <p:cNvPr id="60" name="Rectangle 19">
            <a:extLst>
              <a:ext uri="{FF2B5EF4-FFF2-40B4-BE49-F238E27FC236}">
                <a16:creationId xmlns:a16="http://schemas.microsoft.com/office/drawing/2014/main" id="{79E85FA2-0EA3-43A3-BC9B-B995D60C39F9}"/>
              </a:ext>
            </a:extLst>
          </p:cNvPr>
          <p:cNvSpPr>
            <a:spLocks noChangeArrowheads="1"/>
          </p:cNvSpPr>
          <p:nvPr/>
        </p:nvSpPr>
        <p:spPr bwMode="auto">
          <a:xfrm>
            <a:off x="838200" y="4876800"/>
            <a:ext cx="1371600" cy="523875"/>
          </a:xfrm>
          <a:prstGeom prst="rect">
            <a:avLst/>
          </a:prstGeom>
          <a:noFill/>
          <a:ln w="9525">
            <a:noFill/>
            <a:miter lim="800000"/>
            <a:headEnd/>
            <a:tailEnd/>
          </a:ln>
        </p:spPr>
        <p:txBody>
          <a:bodyPr lIns="92075" tIns="46038" rIns="92075" bIns="46038">
            <a:spAutoFit/>
          </a:bodyPr>
          <a:lstStyle/>
          <a:p>
            <a:pPr algn="ctr">
              <a:defRPr/>
            </a:pPr>
            <a:r>
              <a:rPr lang="en-US" sz="1400" b="1" dirty="0">
                <a:solidFill>
                  <a:srgbClr val="FFFFCC"/>
                </a:solidFill>
                <a:latin typeface="+mj-lt"/>
              </a:rPr>
              <a:t>INTERNAL</a:t>
            </a:r>
          </a:p>
          <a:p>
            <a:pPr algn="ctr">
              <a:defRPr/>
            </a:pPr>
            <a:r>
              <a:rPr lang="en-US" sz="1400" b="1" dirty="0">
                <a:solidFill>
                  <a:srgbClr val="FFFFCC"/>
                </a:solidFill>
                <a:latin typeface="+mj-lt"/>
              </a:rPr>
              <a:t>DEVELOPMENT</a:t>
            </a:r>
          </a:p>
        </p:txBody>
      </p:sp>
      <p:sp>
        <p:nvSpPr>
          <p:cNvPr id="61" name="Rectangle 20">
            <a:extLst>
              <a:ext uri="{FF2B5EF4-FFF2-40B4-BE49-F238E27FC236}">
                <a16:creationId xmlns:a16="http://schemas.microsoft.com/office/drawing/2014/main" id="{644DC733-D0F4-4924-8C28-E74DCD9CD189}"/>
              </a:ext>
            </a:extLst>
          </p:cNvPr>
          <p:cNvSpPr>
            <a:spLocks noChangeArrowheads="1"/>
          </p:cNvSpPr>
          <p:nvPr/>
        </p:nvSpPr>
        <p:spPr bwMode="auto">
          <a:xfrm>
            <a:off x="6400800" y="2514600"/>
            <a:ext cx="2133600" cy="769938"/>
          </a:xfrm>
          <a:prstGeom prst="rect">
            <a:avLst/>
          </a:prstGeom>
          <a:noFill/>
          <a:ln w="9525">
            <a:noFill/>
            <a:miter lim="800000"/>
            <a:headEnd/>
            <a:tailEnd/>
          </a:ln>
        </p:spPr>
        <p:txBody>
          <a:bodyPr lIns="92075" tIns="46038" rIns="92075" bIns="46038">
            <a:spAutoFit/>
          </a:bodyPr>
          <a:lstStyle/>
          <a:p>
            <a:pPr>
              <a:defRPr/>
            </a:pPr>
            <a:r>
              <a:rPr lang="en-US" sz="1400" dirty="0">
                <a:latin typeface="+mj-lt"/>
              </a:rPr>
              <a:t>Phillip Morris buys Miller Brewing to diversify out of the cigarette business</a:t>
            </a:r>
            <a:r>
              <a:rPr lang="en-US" sz="1600" dirty="0">
                <a:latin typeface="+mj-lt"/>
              </a:rPr>
              <a:t>. </a:t>
            </a:r>
          </a:p>
        </p:txBody>
      </p:sp>
      <p:sp>
        <p:nvSpPr>
          <p:cNvPr id="62" name="Rectangle 21">
            <a:extLst>
              <a:ext uri="{FF2B5EF4-FFF2-40B4-BE49-F238E27FC236}">
                <a16:creationId xmlns:a16="http://schemas.microsoft.com/office/drawing/2014/main" id="{591E0120-3493-4EDF-BD43-E7DD2C0AE202}"/>
              </a:ext>
            </a:extLst>
          </p:cNvPr>
          <p:cNvSpPr>
            <a:spLocks noChangeArrowheads="1"/>
          </p:cNvSpPr>
          <p:nvPr/>
        </p:nvSpPr>
        <p:spPr bwMode="auto">
          <a:xfrm>
            <a:off x="4267200" y="3657600"/>
            <a:ext cx="2133600" cy="954088"/>
          </a:xfrm>
          <a:prstGeom prst="rect">
            <a:avLst/>
          </a:prstGeom>
          <a:noFill/>
          <a:ln w="9525">
            <a:noFill/>
            <a:miter lim="800000"/>
            <a:headEnd/>
            <a:tailEnd/>
          </a:ln>
        </p:spPr>
        <p:txBody>
          <a:bodyPr lIns="92075" tIns="46038" rIns="92075" bIns="46038">
            <a:spAutoFit/>
          </a:bodyPr>
          <a:lstStyle/>
          <a:p>
            <a:pPr>
              <a:defRPr/>
            </a:pPr>
            <a:r>
              <a:rPr lang="en-US" sz="1400" dirty="0">
                <a:latin typeface="+mj-lt"/>
              </a:rPr>
              <a:t>Dow Chemical and Corning Glass create joint venture, more profitable than either parent.</a:t>
            </a:r>
          </a:p>
        </p:txBody>
      </p:sp>
      <p:sp>
        <p:nvSpPr>
          <p:cNvPr id="64" name="Rectangle 23">
            <a:extLst>
              <a:ext uri="{FF2B5EF4-FFF2-40B4-BE49-F238E27FC236}">
                <a16:creationId xmlns:a16="http://schemas.microsoft.com/office/drawing/2014/main" id="{A056FBFA-22ED-4AC2-BCFF-E2901B9BD783}"/>
              </a:ext>
            </a:extLst>
          </p:cNvPr>
          <p:cNvSpPr>
            <a:spLocks noChangeArrowheads="1"/>
          </p:cNvSpPr>
          <p:nvPr/>
        </p:nvSpPr>
        <p:spPr bwMode="auto">
          <a:xfrm>
            <a:off x="2209800" y="1981200"/>
            <a:ext cx="2057400" cy="330200"/>
          </a:xfrm>
          <a:prstGeom prst="rect">
            <a:avLst/>
          </a:prstGeom>
          <a:solidFill>
            <a:srgbClr val="00B050"/>
          </a:solidFill>
          <a:ln w="12700">
            <a:solidFill>
              <a:schemeClr val="bg2">
                <a:lumMod val="75000"/>
              </a:schemeClr>
            </a:solidFill>
            <a:miter lim="800000"/>
            <a:headEnd/>
            <a:tailEnd/>
          </a:ln>
        </p:spPr>
        <p:txBody>
          <a:bodyPr wrap="none" anchor="ctr"/>
          <a:lstStyle/>
          <a:p>
            <a:pPr>
              <a:defRPr/>
            </a:pPr>
            <a:endParaRPr lang="en-US">
              <a:latin typeface="+mj-lt"/>
            </a:endParaRPr>
          </a:p>
        </p:txBody>
      </p:sp>
      <p:sp>
        <p:nvSpPr>
          <p:cNvPr id="65" name="Rectangle 24">
            <a:extLst>
              <a:ext uri="{FF2B5EF4-FFF2-40B4-BE49-F238E27FC236}">
                <a16:creationId xmlns:a16="http://schemas.microsoft.com/office/drawing/2014/main" id="{C51B16D9-7348-4AA8-A092-E9EB61133252}"/>
              </a:ext>
            </a:extLst>
          </p:cNvPr>
          <p:cNvSpPr>
            <a:spLocks noChangeArrowheads="1"/>
          </p:cNvSpPr>
          <p:nvPr/>
        </p:nvSpPr>
        <p:spPr bwMode="auto">
          <a:xfrm>
            <a:off x="2209800" y="1981200"/>
            <a:ext cx="2057400" cy="307975"/>
          </a:xfrm>
          <a:prstGeom prst="rect">
            <a:avLst/>
          </a:prstGeom>
          <a:noFill/>
          <a:ln w="9525">
            <a:noFill/>
            <a:miter lim="800000"/>
            <a:headEnd/>
            <a:tailEnd/>
          </a:ln>
        </p:spPr>
        <p:txBody>
          <a:bodyPr lIns="92075" tIns="46038" rIns="92075" bIns="46038">
            <a:spAutoFit/>
          </a:bodyPr>
          <a:lstStyle/>
          <a:p>
            <a:pPr algn="ctr">
              <a:defRPr/>
            </a:pPr>
            <a:r>
              <a:rPr lang="en-US" sz="1400" b="1" dirty="0">
                <a:solidFill>
                  <a:srgbClr val="FFFFCC"/>
                </a:solidFill>
                <a:latin typeface="+mj-lt"/>
              </a:rPr>
              <a:t>Vertical Integration</a:t>
            </a:r>
          </a:p>
        </p:txBody>
      </p:sp>
      <p:sp>
        <p:nvSpPr>
          <p:cNvPr id="66" name="Rectangle 25">
            <a:extLst>
              <a:ext uri="{FF2B5EF4-FFF2-40B4-BE49-F238E27FC236}">
                <a16:creationId xmlns:a16="http://schemas.microsoft.com/office/drawing/2014/main" id="{8A4B3639-371E-4C2C-A557-CBB4D347F784}"/>
              </a:ext>
            </a:extLst>
          </p:cNvPr>
          <p:cNvSpPr>
            <a:spLocks noChangeArrowheads="1"/>
          </p:cNvSpPr>
          <p:nvPr/>
        </p:nvSpPr>
        <p:spPr bwMode="auto">
          <a:xfrm>
            <a:off x="4267200" y="1981200"/>
            <a:ext cx="2133600" cy="330200"/>
          </a:xfrm>
          <a:prstGeom prst="rect">
            <a:avLst/>
          </a:prstGeom>
          <a:solidFill>
            <a:srgbClr val="00B050"/>
          </a:solidFill>
          <a:ln w="12700">
            <a:solidFill>
              <a:schemeClr val="bg2">
                <a:lumMod val="75000"/>
              </a:schemeClr>
            </a:solidFill>
            <a:miter lim="800000"/>
            <a:headEnd/>
            <a:tailEnd/>
          </a:ln>
        </p:spPr>
        <p:txBody>
          <a:bodyPr wrap="none" anchor="ctr"/>
          <a:lstStyle/>
          <a:p>
            <a:pPr>
              <a:defRPr/>
            </a:pPr>
            <a:endParaRPr lang="en-US">
              <a:latin typeface="+mj-lt"/>
            </a:endParaRPr>
          </a:p>
        </p:txBody>
      </p:sp>
      <p:sp>
        <p:nvSpPr>
          <p:cNvPr id="67" name="Rectangle 26">
            <a:extLst>
              <a:ext uri="{FF2B5EF4-FFF2-40B4-BE49-F238E27FC236}">
                <a16:creationId xmlns:a16="http://schemas.microsoft.com/office/drawing/2014/main" id="{3A727195-93A3-4B8A-ABC6-B06EC82C6121}"/>
              </a:ext>
            </a:extLst>
          </p:cNvPr>
          <p:cNvSpPr>
            <a:spLocks noChangeArrowheads="1"/>
          </p:cNvSpPr>
          <p:nvPr/>
        </p:nvSpPr>
        <p:spPr bwMode="auto">
          <a:xfrm>
            <a:off x="6400800" y="1981200"/>
            <a:ext cx="2133600" cy="330200"/>
          </a:xfrm>
          <a:prstGeom prst="rect">
            <a:avLst/>
          </a:prstGeom>
          <a:solidFill>
            <a:srgbClr val="00B050"/>
          </a:solidFill>
          <a:ln w="12700">
            <a:solidFill>
              <a:schemeClr val="bg2">
                <a:lumMod val="75000"/>
              </a:schemeClr>
            </a:solidFill>
            <a:miter lim="800000"/>
            <a:headEnd/>
            <a:tailEnd/>
          </a:ln>
        </p:spPr>
        <p:txBody>
          <a:bodyPr wrap="none" anchor="ctr"/>
          <a:lstStyle/>
          <a:p>
            <a:pPr>
              <a:defRPr/>
            </a:pPr>
            <a:endParaRPr lang="en-US">
              <a:latin typeface="+mj-lt"/>
            </a:endParaRPr>
          </a:p>
        </p:txBody>
      </p:sp>
      <p:sp>
        <p:nvSpPr>
          <p:cNvPr id="68" name="Rectangle 27">
            <a:extLst>
              <a:ext uri="{FF2B5EF4-FFF2-40B4-BE49-F238E27FC236}">
                <a16:creationId xmlns:a16="http://schemas.microsoft.com/office/drawing/2014/main" id="{D23CCA75-D28D-4428-8C15-FBD5662FB94A}"/>
              </a:ext>
            </a:extLst>
          </p:cNvPr>
          <p:cNvSpPr>
            <a:spLocks noChangeArrowheads="1"/>
          </p:cNvSpPr>
          <p:nvPr/>
        </p:nvSpPr>
        <p:spPr bwMode="auto">
          <a:xfrm>
            <a:off x="4267200" y="1981200"/>
            <a:ext cx="2133600" cy="307975"/>
          </a:xfrm>
          <a:prstGeom prst="rect">
            <a:avLst/>
          </a:prstGeom>
          <a:noFill/>
          <a:ln w="9525">
            <a:noFill/>
            <a:miter lim="800000"/>
            <a:headEnd/>
            <a:tailEnd/>
          </a:ln>
        </p:spPr>
        <p:txBody>
          <a:bodyPr lIns="92075" tIns="46038" rIns="92075" bIns="46038">
            <a:spAutoFit/>
          </a:bodyPr>
          <a:lstStyle/>
          <a:p>
            <a:pPr algn="ctr">
              <a:defRPr/>
            </a:pPr>
            <a:r>
              <a:rPr lang="en-US" sz="1400" b="1" dirty="0">
                <a:solidFill>
                  <a:srgbClr val="FFFFCC"/>
                </a:solidFill>
                <a:latin typeface="+mj-lt"/>
              </a:rPr>
              <a:t>Related Integration</a:t>
            </a:r>
          </a:p>
        </p:txBody>
      </p:sp>
      <p:sp>
        <p:nvSpPr>
          <p:cNvPr id="69" name="Rectangle 28">
            <a:extLst>
              <a:ext uri="{FF2B5EF4-FFF2-40B4-BE49-F238E27FC236}">
                <a16:creationId xmlns:a16="http://schemas.microsoft.com/office/drawing/2014/main" id="{DEEC24E2-BD79-43A7-8D1D-1A8D615993B8}"/>
              </a:ext>
            </a:extLst>
          </p:cNvPr>
          <p:cNvSpPr>
            <a:spLocks noChangeArrowheads="1"/>
          </p:cNvSpPr>
          <p:nvPr/>
        </p:nvSpPr>
        <p:spPr bwMode="auto">
          <a:xfrm>
            <a:off x="6400800" y="1981200"/>
            <a:ext cx="2057400" cy="307975"/>
          </a:xfrm>
          <a:prstGeom prst="rect">
            <a:avLst/>
          </a:prstGeom>
          <a:noFill/>
          <a:ln w="9525">
            <a:noFill/>
            <a:miter lim="800000"/>
            <a:headEnd/>
            <a:tailEnd/>
          </a:ln>
        </p:spPr>
        <p:txBody>
          <a:bodyPr lIns="92075" tIns="46038" rIns="92075" bIns="46038">
            <a:spAutoFit/>
          </a:bodyPr>
          <a:lstStyle/>
          <a:p>
            <a:pPr algn="ctr">
              <a:defRPr/>
            </a:pPr>
            <a:r>
              <a:rPr lang="en-US" sz="1400" b="1" dirty="0">
                <a:solidFill>
                  <a:srgbClr val="FFFFCC"/>
                </a:solidFill>
                <a:latin typeface="+mj-lt"/>
              </a:rPr>
              <a:t>Unrelated Diversification</a:t>
            </a:r>
          </a:p>
        </p:txBody>
      </p:sp>
      <p:sp>
        <p:nvSpPr>
          <p:cNvPr id="70" name="Line 29">
            <a:extLst>
              <a:ext uri="{FF2B5EF4-FFF2-40B4-BE49-F238E27FC236}">
                <a16:creationId xmlns:a16="http://schemas.microsoft.com/office/drawing/2014/main" id="{CB957EE3-4985-4EF1-9206-D6C9AED4A63F}"/>
              </a:ext>
            </a:extLst>
          </p:cNvPr>
          <p:cNvSpPr>
            <a:spLocks noChangeShapeType="1"/>
          </p:cNvSpPr>
          <p:nvPr/>
        </p:nvSpPr>
        <p:spPr bwMode="auto">
          <a:xfrm>
            <a:off x="2057400" y="1905000"/>
            <a:ext cx="6477000" cy="0"/>
          </a:xfrm>
          <a:prstGeom prst="line">
            <a:avLst/>
          </a:prstGeom>
          <a:noFill/>
          <a:ln w="15875">
            <a:solidFill>
              <a:schemeClr val="bg1"/>
            </a:solidFill>
            <a:round/>
            <a:headEnd type="none" w="sm" len="sm"/>
            <a:tailEnd type="none" w="sm" len="sm"/>
          </a:ln>
        </p:spPr>
        <p:txBody>
          <a:bodyPr wrap="none" anchor="ctr"/>
          <a:lstStyle/>
          <a:p>
            <a:pPr>
              <a:defRPr/>
            </a:pPr>
            <a:endParaRPr lang="en-US">
              <a:latin typeface="+mj-lt"/>
            </a:endParaRPr>
          </a:p>
        </p:txBody>
      </p:sp>
      <p:sp>
        <p:nvSpPr>
          <p:cNvPr id="71" name="Line 30">
            <a:extLst>
              <a:ext uri="{FF2B5EF4-FFF2-40B4-BE49-F238E27FC236}">
                <a16:creationId xmlns:a16="http://schemas.microsoft.com/office/drawing/2014/main" id="{53F402FF-22A0-4A14-A0E3-AACAA12901A8}"/>
              </a:ext>
            </a:extLst>
          </p:cNvPr>
          <p:cNvSpPr>
            <a:spLocks noChangeShapeType="1"/>
          </p:cNvSpPr>
          <p:nvPr/>
        </p:nvSpPr>
        <p:spPr bwMode="auto">
          <a:xfrm>
            <a:off x="2057400" y="1905000"/>
            <a:ext cx="0" cy="228600"/>
          </a:xfrm>
          <a:prstGeom prst="line">
            <a:avLst/>
          </a:prstGeom>
          <a:noFill/>
          <a:ln w="15875">
            <a:solidFill>
              <a:schemeClr val="bg1"/>
            </a:solidFill>
            <a:round/>
            <a:headEnd type="none" w="sm" len="sm"/>
            <a:tailEnd type="none" w="sm" len="sm"/>
          </a:ln>
        </p:spPr>
        <p:txBody>
          <a:bodyPr wrap="none" anchor="ctr"/>
          <a:lstStyle/>
          <a:p>
            <a:pPr>
              <a:defRPr/>
            </a:pPr>
            <a:endParaRPr lang="en-US">
              <a:latin typeface="+mj-lt"/>
            </a:endParaRPr>
          </a:p>
        </p:txBody>
      </p:sp>
      <p:sp>
        <p:nvSpPr>
          <p:cNvPr id="72" name="Rectangle 31">
            <a:extLst>
              <a:ext uri="{FF2B5EF4-FFF2-40B4-BE49-F238E27FC236}">
                <a16:creationId xmlns:a16="http://schemas.microsoft.com/office/drawing/2014/main" id="{FC2A097C-33B5-4C01-A898-9558C39CD486}"/>
              </a:ext>
            </a:extLst>
          </p:cNvPr>
          <p:cNvSpPr>
            <a:spLocks noChangeArrowheads="1"/>
          </p:cNvSpPr>
          <p:nvPr/>
        </p:nvSpPr>
        <p:spPr bwMode="auto">
          <a:xfrm>
            <a:off x="4953000" y="1524000"/>
            <a:ext cx="773113" cy="369888"/>
          </a:xfrm>
          <a:prstGeom prst="rect">
            <a:avLst/>
          </a:prstGeom>
          <a:noFill/>
          <a:ln w="9525">
            <a:noFill/>
            <a:miter lim="800000"/>
            <a:headEnd/>
            <a:tailEnd/>
          </a:ln>
        </p:spPr>
        <p:txBody>
          <a:bodyPr wrap="none" lIns="92075" tIns="46038" rIns="92075" bIns="46038">
            <a:spAutoFit/>
          </a:bodyPr>
          <a:lstStyle/>
          <a:p>
            <a:pPr>
              <a:defRPr/>
            </a:pPr>
            <a:r>
              <a:rPr lang="en-US" sz="1800" dirty="0">
                <a:solidFill>
                  <a:srgbClr val="FF0000"/>
                </a:solidFill>
                <a:latin typeface="+mj-lt"/>
              </a:rPr>
              <a:t>Forms</a:t>
            </a:r>
          </a:p>
        </p:txBody>
      </p:sp>
      <p:sp>
        <p:nvSpPr>
          <p:cNvPr id="73" name="Line 32">
            <a:extLst>
              <a:ext uri="{FF2B5EF4-FFF2-40B4-BE49-F238E27FC236}">
                <a16:creationId xmlns:a16="http://schemas.microsoft.com/office/drawing/2014/main" id="{4151B886-3BDF-43FC-BA6B-E66C92134A70}"/>
              </a:ext>
            </a:extLst>
          </p:cNvPr>
          <p:cNvSpPr>
            <a:spLocks noChangeShapeType="1"/>
          </p:cNvSpPr>
          <p:nvPr/>
        </p:nvSpPr>
        <p:spPr bwMode="auto">
          <a:xfrm flipH="1">
            <a:off x="685800" y="2133600"/>
            <a:ext cx="1371600" cy="0"/>
          </a:xfrm>
          <a:prstGeom prst="line">
            <a:avLst/>
          </a:prstGeom>
          <a:noFill/>
          <a:ln w="15875">
            <a:solidFill>
              <a:schemeClr val="bg1"/>
            </a:solidFill>
            <a:round/>
            <a:headEnd type="none" w="sm" len="sm"/>
            <a:tailEnd type="none" w="sm" len="sm"/>
          </a:ln>
        </p:spPr>
        <p:txBody>
          <a:bodyPr wrap="none" anchor="ctr"/>
          <a:lstStyle/>
          <a:p>
            <a:pPr>
              <a:defRPr/>
            </a:pPr>
            <a:endParaRPr lang="en-US">
              <a:latin typeface="+mj-lt"/>
            </a:endParaRPr>
          </a:p>
        </p:txBody>
      </p:sp>
      <p:sp>
        <p:nvSpPr>
          <p:cNvPr id="74" name="Rectangle 33">
            <a:extLst>
              <a:ext uri="{FF2B5EF4-FFF2-40B4-BE49-F238E27FC236}">
                <a16:creationId xmlns:a16="http://schemas.microsoft.com/office/drawing/2014/main" id="{8B4DB17D-EACA-43D2-8377-66EBF3A49A7E}"/>
              </a:ext>
            </a:extLst>
          </p:cNvPr>
          <p:cNvSpPr>
            <a:spLocks noChangeArrowheads="1"/>
          </p:cNvSpPr>
          <p:nvPr/>
        </p:nvSpPr>
        <p:spPr bwMode="auto">
          <a:xfrm rot="16260000">
            <a:off x="-17462" y="3914775"/>
            <a:ext cx="908050" cy="400050"/>
          </a:xfrm>
          <a:prstGeom prst="rect">
            <a:avLst/>
          </a:prstGeom>
          <a:noFill/>
          <a:ln w="9525">
            <a:noFill/>
            <a:miter lim="800000"/>
            <a:headEnd/>
            <a:tailEnd/>
          </a:ln>
        </p:spPr>
        <p:txBody>
          <a:bodyPr wrap="none" lIns="92075" tIns="46038" rIns="92075" bIns="46038">
            <a:spAutoFit/>
          </a:bodyPr>
          <a:lstStyle/>
          <a:p>
            <a:pPr>
              <a:defRPr/>
            </a:pPr>
            <a:r>
              <a:rPr lang="en-US" sz="2000" dirty="0">
                <a:solidFill>
                  <a:srgbClr val="FF0000"/>
                </a:solidFill>
                <a:latin typeface="+mj-lt"/>
              </a:rPr>
              <a:t>Means</a:t>
            </a:r>
          </a:p>
        </p:txBody>
      </p:sp>
      <p:sp>
        <p:nvSpPr>
          <p:cNvPr id="75" name="Line 34">
            <a:extLst>
              <a:ext uri="{FF2B5EF4-FFF2-40B4-BE49-F238E27FC236}">
                <a16:creationId xmlns:a16="http://schemas.microsoft.com/office/drawing/2014/main" id="{9C49C498-7480-464B-B07C-F22EC1008567}"/>
              </a:ext>
            </a:extLst>
          </p:cNvPr>
          <p:cNvSpPr>
            <a:spLocks noChangeShapeType="1"/>
          </p:cNvSpPr>
          <p:nvPr/>
        </p:nvSpPr>
        <p:spPr bwMode="auto">
          <a:xfrm>
            <a:off x="685800" y="2133600"/>
            <a:ext cx="0" cy="4038600"/>
          </a:xfrm>
          <a:prstGeom prst="line">
            <a:avLst/>
          </a:prstGeom>
          <a:noFill/>
          <a:ln w="15875">
            <a:solidFill>
              <a:schemeClr val="bg1"/>
            </a:solidFill>
            <a:round/>
            <a:headEnd type="none" w="sm" len="sm"/>
            <a:tailEnd type="none" w="sm" len="sm"/>
          </a:ln>
        </p:spPr>
        <p:txBody>
          <a:bodyPr wrap="none" anchor="ctr"/>
          <a:lstStyle/>
          <a:p>
            <a:pPr>
              <a:defRPr/>
            </a:pPr>
            <a:endParaRPr lang="en-US">
              <a:latin typeface="+mj-lt"/>
            </a:endParaRPr>
          </a:p>
        </p:txBody>
      </p:sp>
      <p:sp>
        <p:nvSpPr>
          <p:cNvPr id="76" name="Line 35">
            <a:extLst>
              <a:ext uri="{FF2B5EF4-FFF2-40B4-BE49-F238E27FC236}">
                <a16:creationId xmlns:a16="http://schemas.microsoft.com/office/drawing/2014/main" id="{4914B310-0ABB-42DA-9560-D4235282EECB}"/>
              </a:ext>
            </a:extLst>
          </p:cNvPr>
          <p:cNvSpPr>
            <a:spLocks noChangeShapeType="1"/>
          </p:cNvSpPr>
          <p:nvPr/>
        </p:nvSpPr>
        <p:spPr bwMode="auto">
          <a:xfrm>
            <a:off x="685800" y="6172200"/>
            <a:ext cx="400050" cy="0"/>
          </a:xfrm>
          <a:prstGeom prst="line">
            <a:avLst/>
          </a:prstGeom>
          <a:noFill/>
          <a:ln w="15875">
            <a:solidFill>
              <a:schemeClr val="bg1"/>
            </a:solidFill>
            <a:round/>
            <a:headEnd type="none" w="sm" len="sm"/>
            <a:tailEnd type="none" w="sm" len="sm"/>
          </a:ln>
        </p:spPr>
        <p:txBody>
          <a:bodyPr wrap="none" anchor="ctr"/>
          <a:lstStyle/>
          <a:p>
            <a:pPr>
              <a:defRPr/>
            </a:pPr>
            <a:endParaRPr lang="en-US">
              <a:latin typeface="+mj-lt"/>
            </a:endParaRPr>
          </a:p>
        </p:txBody>
      </p:sp>
      <p:sp>
        <p:nvSpPr>
          <p:cNvPr id="77" name="Text Box 36">
            <a:extLst>
              <a:ext uri="{FF2B5EF4-FFF2-40B4-BE49-F238E27FC236}">
                <a16:creationId xmlns:a16="http://schemas.microsoft.com/office/drawing/2014/main" id="{0F6C5286-0615-4CF3-8052-92D2F49EB944}"/>
              </a:ext>
            </a:extLst>
          </p:cNvPr>
          <p:cNvSpPr txBox="1">
            <a:spLocks noChangeArrowheads="1"/>
          </p:cNvSpPr>
          <p:nvPr/>
        </p:nvSpPr>
        <p:spPr bwMode="auto">
          <a:xfrm>
            <a:off x="6400800" y="4876800"/>
            <a:ext cx="2133600" cy="739775"/>
          </a:xfrm>
          <a:prstGeom prst="rect">
            <a:avLst/>
          </a:prstGeom>
          <a:noFill/>
          <a:ln w="9525">
            <a:noFill/>
            <a:miter lim="800000"/>
            <a:headEnd type="none" w="sm" len="sm"/>
            <a:tailEnd type="none" w="sm" len="sm"/>
          </a:ln>
        </p:spPr>
        <p:txBody>
          <a:bodyPr lIns="92075" tIns="46038" rIns="92075" bIns="46038">
            <a:spAutoFit/>
          </a:bodyPr>
          <a:lstStyle/>
          <a:p>
            <a:pPr>
              <a:defRPr/>
            </a:pPr>
            <a:r>
              <a:rPr lang="en-US" sz="1400" dirty="0">
                <a:latin typeface="+mj-lt"/>
              </a:rPr>
              <a:t>Lockheed to develop a new satellite system to promote growth.</a:t>
            </a:r>
          </a:p>
        </p:txBody>
      </p:sp>
      <p:sp>
        <p:nvSpPr>
          <p:cNvPr id="78" name="Text Box 37">
            <a:extLst>
              <a:ext uri="{FF2B5EF4-FFF2-40B4-BE49-F238E27FC236}">
                <a16:creationId xmlns:a16="http://schemas.microsoft.com/office/drawing/2014/main" id="{905A1887-04A8-4739-B2D6-362FCEA0A28D}"/>
              </a:ext>
            </a:extLst>
          </p:cNvPr>
          <p:cNvSpPr txBox="1">
            <a:spLocks noChangeArrowheads="1"/>
          </p:cNvSpPr>
          <p:nvPr/>
        </p:nvSpPr>
        <p:spPr bwMode="auto">
          <a:xfrm>
            <a:off x="6400800" y="3657600"/>
            <a:ext cx="2133600" cy="954088"/>
          </a:xfrm>
          <a:prstGeom prst="rect">
            <a:avLst/>
          </a:prstGeom>
          <a:noFill/>
          <a:ln w="9525">
            <a:noFill/>
            <a:miter lim="800000"/>
            <a:headEnd type="none" w="sm" len="sm"/>
            <a:tailEnd type="none" w="sm" len="sm"/>
          </a:ln>
        </p:spPr>
        <p:txBody>
          <a:bodyPr lIns="92075" tIns="46038" rIns="92075" bIns="46038">
            <a:spAutoFit/>
          </a:bodyPr>
          <a:lstStyle/>
          <a:p>
            <a:pPr>
              <a:defRPr/>
            </a:pPr>
            <a:r>
              <a:rPr lang="en-US" sz="1400" dirty="0">
                <a:latin typeface="+mj-lt"/>
              </a:rPr>
              <a:t>Pfizer and Genentech  formed an alliance to market Genentech’s new drug</a:t>
            </a:r>
          </a:p>
        </p:txBody>
      </p:sp>
      <p:sp>
        <p:nvSpPr>
          <p:cNvPr id="79" name="Rectangle 39">
            <a:extLst>
              <a:ext uri="{FF2B5EF4-FFF2-40B4-BE49-F238E27FC236}">
                <a16:creationId xmlns:a16="http://schemas.microsoft.com/office/drawing/2014/main" id="{F02141D3-DE0F-4103-8CA8-5AD46C034D74}"/>
              </a:ext>
            </a:extLst>
          </p:cNvPr>
          <p:cNvSpPr>
            <a:spLocks noChangeArrowheads="1"/>
          </p:cNvSpPr>
          <p:nvPr/>
        </p:nvSpPr>
        <p:spPr bwMode="auto">
          <a:xfrm>
            <a:off x="2209800" y="2438400"/>
            <a:ext cx="2057400" cy="954088"/>
          </a:xfrm>
          <a:prstGeom prst="rect">
            <a:avLst/>
          </a:prstGeom>
          <a:noFill/>
          <a:ln w="9525">
            <a:noFill/>
            <a:miter lim="800000"/>
            <a:headEnd/>
            <a:tailEnd/>
          </a:ln>
        </p:spPr>
        <p:txBody>
          <a:bodyPr lIns="92075" tIns="46038" rIns="92075" bIns="46038">
            <a:spAutoFit/>
          </a:bodyPr>
          <a:lstStyle/>
          <a:p>
            <a:pPr>
              <a:defRPr/>
            </a:pPr>
            <a:r>
              <a:rPr lang="en-US" sz="1400" dirty="0">
                <a:latin typeface="+mj-lt"/>
              </a:rPr>
              <a:t>AOL buys the stock of Time Warner in what is described as a merger of equals.</a:t>
            </a:r>
          </a:p>
        </p:txBody>
      </p:sp>
      <p:sp>
        <p:nvSpPr>
          <p:cNvPr id="80" name="Rectangle 40">
            <a:extLst>
              <a:ext uri="{FF2B5EF4-FFF2-40B4-BE49-F238E27FC236}">
                <a16:creationId xmlns:a16="http://schemas.microsoft.com/office/drawing/2014/main" id="{8C0EB238-0381-4CC9-9BD5-772EBB8FC163}"/>
              </a:ext>
            </a:extLst>
          </p:cNvPr>
          <p:cNvSpPr>
            <a:spLocks noChangeArrowheads="1"/>
          </p:cNvSpPr>
          <p:nvPr/>
        </p:nvSpPr>
        <p:spPr bwMode="auto">
          <a:xfrm>
            <a:off x="4267200" y="2514600"/>
            <a:ext cx="2133600" cy="739775"/>
          </a:xfrm>
          <a:prstGeom prst="rect">
            <a:avLst/>
          </a:prstGeom>
          <a:noFill/>
          <a:ln w="9525">
            <a:noFill/>
            <a:miter lim="800000"/>
            <a:headEnd/>
            <a:tailEnd/>
          </a:ln>
        </p:spPr>
        <p:txBody>
          <a:bodyPr lIns="92075" tIns="46038" rIns="92075" bIns="46038">
            <a:spAutoFit/>
          </a:bodyPr>
          <a:lstStyle/>
          <a:p>
            <a:pPr>
              <a:defRPr/>
            </a:pPr>
            <a:r>
              <a:rPr lang="en-US" sz="1400" dirty="0">
                <a:latin typeface="+mj-lt"/>
              </a:rPr>
              <a:t>Hewlett Packard proposes to buy Compaq Computers.  </a:t>
            </a:r>
          </a:p>
        </p:txBody>
      </p:sp>
      <p:sp>
        <p:nvSpPr>
          <p:cNvPr id="43" name="Rectangle 22">
            <a:extLst>
              <a:ext uri="{FF2B5EF4-FFF2-40B4-BE49-F238E27FC236}">
                <a16:creationId xmlns:a16="http://schemas.microsoft.com/office/drawing/2014/main" id="{29313610-98C3-46F8-94E9-B395586CC008}"/>
              </a:ext>
            </a:extLst>
          </p:cNvPr>
          <p:cNvSpPr>
            <a:spLocks noChangeArrowheads="1"/>
          </p:cNvSpPr>
          <p:nvPr/>
        </p:nvSpPr>
        <p:spPr bwMode="auto">
          <a:xfrm>
            <a:off x="4267200" y="5014913"/>
            <a:ext cx="2160812"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eaLnBrk="0" hangingPunct="0">
              <a:defRPr/>
            </a:pPr>
            <a:r>
              <a:rPr lang="en-US" sz="1600" b="1" dirty="0">
                <a:solidFill>
                  <a:srgbClr val="000000"/>
                </a:solidFill>
                <a:latin typeface="+mj-lt"/>
              </a:rPr>
              <a:t>Amazon</a:t>
            </a:r>
            <a:r>
              <a:rPr lang="en-US" sz="1600" dirty="0">
                <a:solidFill>
                  <a:srgbClr val="000000"/>
                </a:solidFill>
                <a:latin typeface="+mj-lt"/>
              </a:rPr>
              <a:t> diversified into cloud computing</a:t>
            </a:r>
            <a:r>
              <a:rPr lang="en-US" sz="1600" dirty="0">
                <a:solidFill>
                  <a:srgbClr val="000000"/>
                </a:solidFill>
                <a:latin typeface="Tahoma" charset="0"/>
                <a:cs typeface="+mn-cs"/>
              </a:rPr>
              <a:t>. </a:t>
            </a:r>
          </a:p>
        </p:txBody>
      </p:sp>
      <p:pic>
        <p:nvPicPr>
          <p:cNvPr id="3" name="Audio 2">
            <a:hlinkClick r:id="" action="ppaction://media"/>
            <a:extLst>
              <a:ext uri="{FF2B5EF4-FFF2-40B4-BE49-F238E27FC236}">
                <a16:creationId xmlns:a16="http://schemas.microsoft.com/office/drawing/2014/main" id="{8E706AC1-01ED-4BFE-903A-96ECB90DB18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p:transition advTm="643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43"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a:xfrm>
            <a:off x="8001000" y="6386331"/>
            <a:ext cx="609600" cy="365125"/>
          </a:xfrm>
        </p:spPr>
        <p:txBody>
          <a:bodyPr/>
          <a:lstStyle/>
          <a:p>
            <a:fld id="{1FE6B25E-7CC5-4E42-9A23-604BCD13623B}" type="slidenum">
              <a:rPr lang="en-US"/>
              <a:pPr/>
              <a:t>29</a:t>
            </a:fld>
            <a:endParaRPr lang="en-US" dirty="0"/>
          </a:p>
        </p:txBody>
      </p:sp>
      <p:sp>
        <p:nvSpPr>
          <p:cNvPr id="46082" name="Rectangle 2"/>
          <p:cNvSpPr>
            <a:spLocks noGrp="1" noChangeArrowheads="1"/>
          </p:cNvSpPr>
          <p:nvPr>
            <p:ph type="title"/>
          </p:nvPr>
        </p:nvSpPr>
        <p:spPr>
          <a:xfrm>
            <a:off x="38100" y="228600"/>
            <a:ext cx="9105900" cy="838200"/>
          </a:xfrm>
        </p:spPr>
        <p:txBody>
          <a:bodyPr>
            <a:noAutofit/>
          </a:bodyPr>
          <a:lstStyle/>
          <a:p>
            <a:r>
              <a:rPr lang="en-US" sz="4400" dirty="0">
                <a:solidFill>
                  <a:srgbClr val="FF0000"/>
                </a:solidFill>
                <a:effectLst/>
                <a:latin typeface="+mj-lt"/>
                <a:ea typeface="Times New Roman" panose="02020603050405020304" pitchFamily="18" charset="0"/>
                <a:cs typeface="Arial" panose="020B0604020202020204" pitchFamily="34" charset="0"/>
              </a:rPr>
              <a:t>Acme and Omega </a:t>
            </a:r>
            <a:r>
              <a:rPr lang="en-US" dirty="0"/>
              <a:t>Collaborative Assignment – See Canvas </a:t>
            </a:r>
          </a:p>
        </p:txBody>
      </p:sp>
      <p:sp>
        <p:nvSpPr>
          <p:cNvPr id="7" name="TextBox 6">
            <a:extLst>
              <a:ext uri="{FF2B5EF4-FFF2-40B4-BE49-F238E27FC236}">
                <a16:creationId xmlns:a16="http://schemas.microsoft.com/office/drawing/2014/main" id="{AC40DFBF-84E7-4B1D-B5D8-5E89E16A7617}"/>
              </a:ext>
            </a:extLst>
          </p:cNvPr>
          <p:cNvSpPr txBox="1"/>
          <p:nvPr/>
        </p:nvSpPr>
        <p:spPr>
          <a:xfrm>
            <a:off x="38100" y="838200"/>
            <a:ext cx="9144000" cy="5262979"/>
          </a:xfrm>
          <a:prstGeom prst="rect">
            <a:avLst/>
          </a:prstGeom>
          <a:noFill/>
        </p:spPr>
        <p:txBody>
          <a:bodyPr wrap="square">
            <a:spAutoFit/>
          </a:bodyPr>
          <a:lstStyle/>
          <a:p>
            <a:pPr marL="0" marR="0">
              <a:spcBef>
                <a:spcPts val="0"/>
              </a:spcBef>
              <a:spcAft>
                <a:spcPts val="0"/>
              </a:spcAft>
            </a:pPr>
            <a:r>
              <a:rPr lang="en-US" sz="2400" b="1" dirty="0">
                <a:effectLst/>
                <a:latin typeface="+mj-lt"/>
                <a:ea typeface="Times New Roman" panose="02020603050405020304" pitchFamily="18" charset="0"/>
                <a:cs typeface="Arial" panose="020B0604020202020204" pitchFamily="34" charset="0"/>
              </a:rPr>
              <a:t> </a:t>
            </a:r>
            <a:endParaRPr lang="en-US" sz="2400" dirty="0">
              <a:effectLst/>
              <a:latin typeface="+mj-lt"/>
              <a:ea typeface="Times New Roman" panose="02020603050405020304" pitchFamily="18" charset="0"/>
              <a:cs typeface="Arial" panose="020B0604020202020204" pitchFamily="34" charset="0"/>
            </a:endParaRPr>
          </a:p>
          <a:p>
            <a:pPr marL="342900" marR="0" lvl="0" indent="-342900">
              <a:spcBef>
                <a:spcPts val="0"/>
              </a:spcBef>
              <a:spcAft>
                <a:spcPts val="0"/>
              </a:spcAft>
              <a:buFont typeface="+mj-lt"/>
              <a:buAutoNum type="alphaUcPeriod"/>
            </a:pPr>
            <a:r>
              <a:rPr lang="en-US" sz="2400" b="1" dirty="0">
                <a:effectLst/>
                <a:latin typeface="+mj-lt"/>
                <a:ea typeface="Times New Roman" panose="02020603050405020304" pitchFamily="18" charset="0"/>
                <a:cs typeface="Arial" panose="020B0604020202020204" pitchFamily="34" charset="0"/>
              </a:rPr>
              <a:t>Discussion Questions </a:t>
            </a:r>
            <a:endParaRPr lang="en-US" sz="2400" dirty="0">
              <a:effectLst/>
              <a:latin typeface="+mj-lt"/>
              <a:ea typeface="Times New Roman" panose="02020603050405020304" pitchFamily="18" charset="0"/>
              <a:cs typeface="Arial" panose="020B0604020202020204" pitchFamily="34" charset="0"/>
            </a:endParaRPr>
          </a:p>
          <a:p>
            <a:pPr marL="342900" marR="0" lvl="0" indent="-342900">
              <a:spcBef>
                <a:spcPts val="0"/>
              </a:spcBef>
              <a:spcAft>
                <a:spcPts val="0"/>
              </a:spcAft>
              <a:buFont typeface="+mj-lt"/>
              <a:buAutoNum type="arabicPeriod"/>
              <a:tabLst>
                <a:tab pos="457200" algn="l"/>
              </a:tabLst>
            </a:pPr>
            <a:r>
              <a:rPr lang="en-US" sz="2400" dirty="0">
                <a:effectLst/>
                <a:latin typeface="+mj-lt"/>
                <a:ea typeface="Times New Roman" panose="02020603050405020304" pitchFamily="18" charset="0"/>
                <a:cs typeface="Arial" panose="020B0604020202020204" pitchFamily="34" charset="0"/>
              </a:rPr>
              <a:t>Using the </a:t>
            </a:r>
            <a:r>
              <a:rPr lang="en-US" sz="2400" dirty="0">
                <a:solidFill>
                  <a:srgbClr val="FF0000"/>
                </a:solidFill>
                <a:effectLst/>
                <a:latin typeface="+mj-lt"/>
                <a:ea typeface="Times New Roman" panose="02020603050405020304" pitchFamily="18" charset="0"/>
                <a:cs typeface="Arial" panose="020B0604020202020204" pitchFamily="34" charset="0"/>
              </a:rPr>
              <a:t>structural dimensions </a:t>
            </a:r>
            <a:r>
              <a:rPr lang="en-US" sz="2400" dirty="0">
                <a:effectLst/>
                <a:latin typeface="+mj-lt"/>
                <a:ea typeface="Times New Roman" panose="02020603050405020304" pitchFamily="18" charset="0"/>
                <a:cs typeface="Arial" panose="020B0604020202020204" pitchFamily="34" charset="0"/>
              </a:rPr>
              <a:t>described in our text (and slides), describe a “</a:t>
            </a:r>
            <a:r>
              <a:rPr lang="en-US" sz="2400" dirty="0">
                <a:solidFill>
                  <a:srgbClr val="FF0000"/>
                </a:solidFill>
                <a:effectLst/>
                <a:latin typeface="+mj-lt"/>
                <a:ea typeface="Times New Roman" panose="02020603050405020304" pitchFamily="18" charset="0"/>
                <a:cs typeface="Arial" panose="020B0604020202020204" pitchFamily="34" charset="0"/>
              </a:rPr>
              <a:t>mechanistic</a:t>
            </a:r>
            <a:r>
              <a:rPr lang="en-US" sz="2400" dirty="0">
                <a:effectLst/>
                <a:latin typeface="+mj-lt"/>
                <a:ea typeface="Times New Roman" panose="02020603050405020304" pitchFamily="18" charset="0"/>
                <a:cs typeface="Arial" panose="020B0604020202020204" pitchFamily="34" charset="0"/>
              </a:rPr>
              <a:t>” organization.</a:t>
            </a:r>
          </a:p>
          <a:p>
            <a:pPr marL="342900" marR="0" lvl="0" indent="-342900">
              <a:spcBef>
                <a:spcPts val="0"/>
              </a:spcBef>
              <a:spcAft>
                <a:spcPts val="0"/>
              </a:spcAft>
              <a:buFont typeface="+mj-lt"/>
              <a:buAutoNum type="arabicPeriod"/>
              <a:tabLst>
                <a:tab pos="457200" algn="l"/>
              </a:tabLst>
            </a:pPr>
            <a:r>
              <a:rPr lang="en-US" sz="2400" dirty="0">
                <a:effectLst/>
                <a:latin typeface="+mj-lt"/>
                <a:ea typeface="Times New Roman" panose="02020603050405020304" pitchFamily="18" charset="0"/>
                <a:cs typeface="Arial" panose="020B0604020202020204" pitchFamily="34" charset="0"/>
              </a:rPr>
              <a:t>Using the structural dimensions describe an “</a:t>
            </a:r>
            <a:r>
              <a:rPr lang="en-US" sz="2400" dirty="0">
                <a:solidFill>
                  <a:srgbClr val="FF0000"/>
                </a:solidFill>
                <a:effectLst/>
                <a:latin typeface="+mj-lt"/>
                <a:ea typeface="Times New Roman" panose="02020603050405020304" pitchFamily="18" charset="0"/>
                <a:cs typeface="Arial" panose="020B0604020202020204" pitchFamily="34" charset="0"/>
              </a:rPr>
              <a:t>organic</a:t>
            </a:r>
            <a:r>
              <a:rPr lang="en-US" sz="2400" dirty="0">
                <a:effectLst/>
                <a:latin typeface="+mj-lt"/>
                <a:ea typeface="Times New Roman" panose="02020603050405020304" pitchFamily="18" charset="0"/>
                <a:cs typeface="Arial" panose="020B0604020202020204" pitchFamily="34" charset="0"/>
              </a:rPr>
              <a:t>” organization</a:t>
            </a:r>
          </a:p>
          <a:p>
            <a:pPr marL="0" marR="0">
              <a:spcBef>
                <a:spcPts val="0"/>
              </a:spcBef>
              <a:spcAft>
                <a:spcPts val="0"/>
              </a:spcAft>
            </a:pPr>
            <a:r>
              <a:rPr lang="en-US" sz="2400" dirty="0">
                <a:effectLst/>
                <a:latin typeface="+mj-lt"/>
                <a:ea typeface="Times New Roman" panose="02020603050405020304" pitchFamily="18" charset="0"/>
                <a:cs typeface="Arial" panose="020B0604020202020204" pitchFamily="34" charset="0"/>
              </a:rPr>
              <a:t> </a:t>
            </a:r>
          </a:p>
          <a:p>
            <a:pPr marR="0" lvl="0">
              <a:spcBef>
                <a:spcPts val="0"/>
              </a:spcBef>
              <a:spcAft>
                <a:spcPts val="0"/>
              </a:spcAft>
            </a:pPr>
            <a:r>
              <a:rPr lang="en-US" sz="2400" b="1" dirty="0">
                <a:effectLst/>
                <a:latin typeface="+mj-lt"/>
                <a:ea typeface="Times New Roman" panose="02020603050405020304" pitchFamily="18" charset="0"/>
                <a:cs typeface="Arial" panose="020B0604020202020204" pitchFamily="34" charset="0"/>
              </a:rPr>
              <a:t>B. The following questions relate to the case, “</a:t>
            </a:r>
            <a:r>
              <a:rPr lang="en-US" sz="2400" b="1" dirty="0">
                <a:solidFill>
                  <a:srgbClr val="FF0000"/>
                </a:solidFill>
                <a:effectLst/>
                <a:latin typeface="+mj-lt"/>
                <a:ea typeface="Times New Roman" panose="02020603050405020304" pitchFamily="18" charset="0"/>
                <a:cs typeface="Arial" panose="020B0604020202020204" pitchFamily="34" charset="0"/>
              </a:rPr>
              <a:t>Acme and Omega</a:t>
            </a:r>
            <a:r>
              <a:rPr lang="en-US" sz="2400" b="1" dirty="0">
                <a:effectLst/>
                <a:latin typeface="+mj-lt"/>
                <a:ea typeface="Times New Roman" panose="02020603050405020304" pitchFamily="18" charset="0"/>
                <a:cs typeface="Arial" panose="020B0604020202020204" pitchFamily="34" charset="0"/>
              </a:rPr>
              <a:t>”  See Canvas</a:t>
            </a:r>
          </a:p>
          <a:p>
            <a:pPr marR="0" lvl="0">
              <a:spcBef>
                <a:spcPts val="0"/>
              </a:spcBef>
              <a:spcAft>
                <a:spcPts val="0"/>
              </a:spcAft>
            </a:pPr>
            <a:r>
              <a:rPr lang="en-US" sz="2400" dirty="0">
                <a:effectLst/>
                <a:latin typeface="+mj-lt"/>
                <a:ea typeface="Times New Roman" panose="02020603050405020304" pitchFamily="18" charset="0"/>
                <a:cs typeface="Arial" panose="020B0604020202020204" pitchFamily="34" charset="0"/>
              </a:rPr>
              <a:t>3. Using the structural dimensions we described, </a:t>
            </a:r>
            <a:r>
              <a:rPr lang="en-US" sz="2400" dirty="0">
                <a:solidFill>
                  <a:srgbClr val="FF0000"/>
                </a:solidFill>
                <a:effectLst/>
                <a:latin typeface="+mj-lt"/>
                <a:ea typeface="Times New Roman" panose="02020603050405020304" pitchFamily="18" charset="0"/>
                <a:cs typeface="Arial" panose="020B0604020202020204" pitchFamily="34" charset="0"/>
              </a:rPr>
              <a:t>explain why Omega is the higher performer on the prototype</a:t>
            </a:r>
            <a:r>
              <a:rPr lang="en-US" sz="2400" dirty="0">
                <a:effectLst/>
                <a:latin typeface="+mj-lt"/>
                <a:ea typeface="Times New Roman" panose="02020603050405020304" pitchFamily="18" charset="0"/>
                <a:cs typeface="Arial" panose="020B0604020202020204" pitchFamily="34" charset="0"/>
              </a:rPr>
              <a:t> contract.</a:t>
            </a:r>
          </a:p>
          <a:p>
            <a:pPr marL="342900" marR="0" lvl="0" indent="-342900">
              <a:spcBef>
                <a:spcPts val="0"/>
              </a:spcBef>
              <a:spcAft>
                <a:spcPts val="0"/>
              </a:spcAft>
              <a:buFont typeface="+mj-lt"/>
              <a:buAutoNum type="arabicPeriod" startAt="4"/>
              <a:tabLst>
                <a:tab pos="457200" algn="l"/>
              </a:tabLst>
            </a:pPr>
            <a:r>
              <a:rPr lang="en-US" sz="2400" dirty="0">
                <a:effectLst/>
                <a:latin typeface="+mj-lt"/>
                <a:ea typeface="Times New Roman" panose="02020603050405020304" pitchFamily="18" charset="0"/>
                <a:cs typeface="Arial" panose="020B0604020202020204" pitchFamily="34" charset="0"/>
              </a:rPr>
              <a:t>Using the structural dimensions discussed </a:t>
            </a:r>
            <a:r>
              <a:rPr lang="en-US" sz="2400" dirty="0">
                <a:solidFill>
                  <a:srgbClr val="FF0000"/>
                </a:solidFill>
                <a:effectLst/>
                <a:latin typeface="+mj-lt"/>
                <a:ea typeface="Times New Roman" panose="02020603050405020304" pitchFamily="18" charset="0"/>
                <a:cs typeface="Arial" panose="020B0604020202020204" pitchFamily="34" charset="0"/>
              </a:rPr>
              <a:t>explain why Acme is the higher performer on the final contract</a:t>
            </a:r>
            <a:r>
              <a:rPr lang="en-US" sz="2400" dirty="0">
                <a:effectLst/>
                <a:latin typeface="+mj-lt"/>
                <a:ea typeface="Times New Roman" panose="02020603050405020304" pitchFamily="18" charset="0"/>
                <a:cs typeface="Arial" panose="020B0604020202020204" pitchFamily="34" charset="0"/>
              </a:rPr>
              <a:t>.</a:t>
            </a:r>
          </a:p>
          <a:p>
            <a:pPr marL="342900" marR="0" lvl="0" indent="-342900">
              <a:spcBef>
                <a:spcPts val="0"/>
              </a:spcBef>
              <a:spcAft>
                <a:spcPts val="0"/>
              </a:spcAft>
              <a:buFont typeface="+mj-lt"/>
              <a:buAutoNum type="arabicPeriod" startAt="4"/>
              <a:tabLst>
                <a:tab pos="457200" algn="l"/>
              </a:tabLst>
            </a:pPr>
            <a:r>
              <a:rPr lang="en-US" sz="2400" dirty="0">
                <a:effectLst/>
                <a:latin typeface="+mj-lt"/>
                <a:ea typeface="Times New Roman" panose="02020603050405020304" pitchFamily="18" charset="0"/>
                <a:cs typeface="Arial" panose="020B0604020202020204" pitchFamily="34" charset="0"/>
              </a:rPr>
              <a:t>If you were an organization design </a:t>
            </a:r>
            <a:r>
              <a:rPr lang="en-US" sz="2400" dirty="0">
                <a:solidFill>
                  <a:srgbClr val="FF0000"/>
                </a:solidFill>
                <a:effectLst/>
                <a:latin typeface="+mj-lt"/>
                <a:ea typeface="Times New Roman" panose="02020603050405020304" pitchFamily="18" charset="0"/>
                <a:cs typeface="Arial" panose="020B0604020202020204" pitchFamily="34" charset="0"/>
              </a:rPr>
              <a:t>consultant</a:t>
            </a:r>
            <a:r>
              <a:rPr lang="en-US" sz="2400" dirty="0">
                <a:effectLst/>
                <a:latin typeface="+mj-lt"/>
                <a:ea typeface="Times New Roman" panose="02020603050405020304" pitchFamily="18" charset="0"/>
                <a:cs typeface="Arial" panose="020B0604020202020204" pitchFamily="34" charset="0"/>
              </a:rPr>
              <a:t>, what advice would you give to Jim Rawls of Omega?</a:t>
            </a:r>
          </a:p>
        </p:txBody>
      </p:sp>
      <p:sp>
        <p:nvSpPr>
          <p:cNvPr id="8" name="TextBox 7">
            <a:extLst>
              <a:ext uri="{FF2B5EF4-FFF2-40B4-BE49-F238E27FC236}">
                <a16:creationId xmlns:a16="http://schemas.microsoft.com/office/drawing/2014/main" id="{76BB87EF-0F30-4EDE-8A4B-3008732BE205}"/>
              </a:ext>
            </a:extLst>
          </p:cNvPr>
          <p:cNvSpPr txBox="1"/>
          <p:nvPr/>
        </p:nvSpPr>
        <p:spPr>
          <a:xfrm>
            <a:off x="152400" y="6019800"/>
            <a:ext cx="8983980" cy="646331"/>
          </a:xfrm>
          <a:prstGeom prst="rect">
            <a:avLst/>
          </a:prstGeom>
          <a:noFill/>
        </p:spPr>
        <p:txBody>
          <a:bodyPr wrap="square">
            <a:spAutoFit/>
          </a:bodyPr>
          <a:lstStyle/>
          <a:p>
            <a:pPr marR="0" lvl="0">
              <a:spcBef>
                <a:spcPts val="0"/>
              </a:spcBef>
              <a:spcAft>
                <a:spcPts val="0"/>
              </a:spcAft>
              <a:tabLst>
                <a:tab pos="457200" algn="l"/>
              </a:tabLst>
            </a:pPr>
            <a:r>
              <a:rPr lang="en-US" sz="1800" dirty="0">
                <a:effectLst/>
                <a:latin typeface="+mj-lt"/>
                <a:ea typeface="Times New Roman" panose="02020603050405020304" pitchFamily="18" charset="0"/>
                <a:cs typeface="Arial" panose="020B0604020202020204" pitchFamily="34" charset="0"/>
              </a:rPr>
              <a:t>We will get input from the teams later on this session. After class, share your collaborative work as </a:t>
            </a:r>
            <a:r>
              <a:rPr lang="en-US" sz="1800">
                <a:effectLst/>
                <a:latin typeface="+mj-lt"/>
                <a:ea typeface="Times New Roman" panose="02020603050405020304" pitchFamily="18" charset="0"/>
                <a:cs typeface="Arial" panose="020B0604020202020204" pitchFamily="34" charset="0"/>
              </a:rPr>
              <a:t>a word Docs </a:t>
            </a:r>
            <a:r>
              <a:rPr lang="en-US" sz="1800" dirty="0">
                <a:effectLst/>
                <a:latin typeface="+mj-lt"/>
                <a:ea typeface="Times New Roman" panose="02020603050405020304" pitchFamily="18" charset="0"/>
                <a:cs typeface="Arial" panose="020B0604020202020204" pitchFamily="34" charset="0"/>
              </a:rPr>
              <a:t>with </a:t>
            </a:r>
            <a:r>
              <a:rPr lang="en-US" sz="1800" dirty="0">
                <a:effectLst/>
                <a:latin typeface="+mj-lt"/>
                <a:ea typeface="Times New Roman" panose="02020603050405020304" pitchFamily="18" charset="0"/>
                <a:cs typeface="Arial" panose="020B0604020202020204" pitchFamily="34" charset="0"/>
                <a:hlinkClick r:id="rId4"/>
              </a:rPr>
              <a:t>zvi.aronson@stevens.edu</a:t>
            </a:r>
            <a:r>
              <a:rPr lang="en-US" sz="1800" dirty="0">
                <a:effectLst/>
                <a:latin typeface="+mj-lt"/>
                <a:ea typeface="Times New Roman" panose="02020603050405020304" pitchFamily="18" charset="0"/>
                <a:cs typeface="Arial" panose="020B0604020202020204" pitchFamily="34" charset="0"/>
              </a:rPr>
              <a:t> and I will get back with my feedback. </a:t>
            </a:r>
          </a:p>
        </p:txBody>
      </p:sp>
      <p:pic>
        <p:nvPicPr>
          <p:cNvPr id="11" name="Audio 10">
            <a:hlinkClick r:id="" action="ppaction://media"/>
            <a:extLst>
              <a:ext uri="{FF2B5EF4-FFF2-40B4-BE49-F238E27FC236}">
                <a16:creationId xmlns:a16="http://schemas.microsoft.com/office/drawing/2014/main" id="{695D10F5-0E49-4883-BD18-9DFE3BE1DE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292226961"/>
      </p:ext>
    </p:extLst>
  </p:cSld>
  <p:clrMapOvr>
    <a:masterClrMapping/>
  </p:clrMapOvr>
  <mc:AlternateContent xmlns:mc="http://schemas.openxmlformats.org/markup-compatibility/2006" xmlns:p14="http://schemas.microsoft.com/office/powerpoint/2010/main">
    <mc:Choice Requires="p14">
      <p:transition spd="slow" p14:dur="2000" advTm="67864"/>
    </mc:Choice>
    <mc:Fallback xmlns="">
      <p:transition spd="slow" advTm="67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a:xfrm>
            <a:off x="8382000" y="6400800"/>
            <a:ext cx="609600" cy="320675"/>
          </a:xfrm>
        </p:spPr>
        <p:txBody>
          <a:bodyPr/>
          <a:lstStyle/>
          <a:p>
            <a:fld id="{F493B2DA-4DA1-442A-A1E1-EA8029286DD0}" type="slidenum">
              <a:rPr lang="en-US"/>
              <a:pPr/>
              <a:t>3</a:t>
            </a:fld>
            <a:endParaRPr lang="en-US" dirty="0"/>
          </a:p>
        </p:txBody>
      </p:sp>
      <p:sp>
        <p:nvSpPr>
          <p:cNvPr id="5122" name="Rectangle 2"/>
          <p:cNvSpPr>
            <a:spLocks noGrp="1" noChangeArrowheads="1"/>
          </p:cNvSpPr>
          <p:nvPr>
            <p:ph type="title"/>
          </p:nvPr>
        </p:nvSpPr>
        <p:spPr>
          <a:xfrm>
            <a:off x="495300" y="304800"/>
            <a:ext cx="8229600" cy="1143000"/>
          </a:xfrm>
        </p:spPr>
        <p:txBody>
          <a:bodyPr>
            <a:noAutofit/>
          </a:bodyPr>
          <a:lstStyle/>
          <a:p>
            <a:r>
              <a:rPr lang="en-US" sz="4000" dirty="0">
                <a:solidFill>
                  <a:srgbClr val="FF0000"/>
                </a:solidFill>
              </a:rPr>
              <a:t>Top Management Role in Organization Direction</a:t>
            </a:r>
            <a:r>
              <a:rPr lang="en-US" sz="4000" dirty="0"/>
              <a:t>, </a:t>
            </a:r>
            <a:r>
              <a:rPr lang="en-US" sz="4000" dirty="0">
                <a:solidFill>
                  <a:srgbClr val="FF0000"/>
                </a:solidFill>
              </a:rPr>
              <a:t>Design</a:t>
            </a:r>
            <a:r>
              <a:rPr lang="en-US" sz="4000" dirty="0"/>
              <a:t>, and Effectiveness</a:t>
            </a:r>
          </a:p>
        </p:txBody>
      </p:sp>
      <p:sp>
        <p:nvSpPr>
          <p:cNvPr id="6" name="TextBox 5"/>
          <p:cNvSpPr txBox="1"/>
          <p:nvPr/>
        </p:nvSpPr>
        <p:spPr>
          <a:xfrm>
            <a:off x="660400" y="3947614"/>
            <a:ext cx="6400800" cy="2616101"/>
          </a:xfrm>
          <a:prstGeom prst="rect">
            <a:avLst/>
          </a:prstGeom>
          <a:noFill/>
        </p:spPr>
        <p:txBody>
          <a:bodyPr wrap="square" rtlCol="0">
            <a:spAutoFit/>
          </a:bodyPr>
          <a:lstStyle/>
          <a:p>
            <a:pPr algn="ctr"/>
            <a:endParaRPr lang="en-US" sz="2800" b="1" i="1" dirty="0"/>
          </a:p>
          <a:p>
            <a:pPr algn="ctr"/>
            <a:endParaRPr lang="en-US" sz="2800" b="1" i="1" dirty="0"/>
          </a:p>
          <a:p>
            <a:pPr algn="ctr"/>
            <a:endParaRPr lang="en-US" sz="2800" b="1" i="1" dirty="0"/>
          </a:p>
          <a:p>
            <a:pPr algn="ctr"/>
            <a:endParaRPr lang="en-US" sz="2800" b="1" i="1" dirty="0"/>
          </a:p>
          <a:p>
            <a:r>
              <a:rPr lang="en-US" sz="2800" b="1" i="1" dirty="0"/>
              <a:t>Organizational goal </a:t>
            </a:r>
            <a:r>
              <a:rPr lang="en-US" sz="2400" dirty="0"/>
              <a:t>- a desired state of affairs that an organization attempts to reach</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4960" y="1524000"/>
            <a:ext cx="7196640" cy="4225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The Most Common Errors When Preparing a SWOT Analysis - Esencial Blog">
            <a:extLst>
              <a:ext uri="{FF2B5EF4-FFF2-40B4-BE49-F238E27FC236}">
                <a16:creationId xmlns:a16="http://schemas.microsoft.com/office/drawing/2014/main" id="{4A5AF519-BC7E-4443-AF82-0559F0FCB1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3412197">
            <a:off x="4198758" y="1703652"/>
            <a:ext cx="692305" cy="7447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nstagram image">
            <a:extLst>
              <a:ext uri="{FF2B5EF4-FFF2-40B4-BE49-F238E27FC236}">
                <a16:creationId xmlns:a16="http://schemas.microsoft.com/office/drawing/2014/main" id="{919C72BE-31F7-43A4-9772-5F92411620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958259">
            <a:off x="3776286" y="4206370"/>
            <a:ext cx="569618" cy="6298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E0E828-1B74-444A-864C-74E0A8E2EC87}"/>
              </a:ext>
            </a:extLst>
          </p:cNvPr>
          <p:cNvSpPr/>
          <p:nvPr/>
        </p:nvSpPr>
        <p:spPr>
          <a:xfrm>
            <a:off x="5105400" y="6565364"/>
            <a:ext cx="4068678" cy="369332"/>
          </a:xfrm>
          <a:prstGeom prst="rect">
            <a:avLst/>
          </a:prstGeom>
        </p:spPr>
        <p:txBody>
          <a:bodyPr wrap="none">
            <a:spAutoFit/>
          </a:bodyPr>
          <a:lstStyle/>
          <a:p>
            <a:r>
              <a:rPr lang="en-US" dirty="0"/>
              <a:t>Capture and share the world’s moments </a:t>
            </a:r>
          </a:p>
        </p:txBody>
      </p:sp>
      <p:sp>
        <p:nvSpPr>
          <p:cNvPr id="3" name="Rectangle 2">
            <a:extLst>
              <a:ext uri="{FF2B5EF4-FFF2-40B4-BE49-F238E27FC236}">
                <a16:creationId xmlns:a16="http://schemas.microsoft.com/office/drawing/2014/main" id="{32E3B4FD-7F4F-43C1-AA37-CDC058F3D49D}"/>
              </a:ext>
            </a:extLst>
          </p:cNvPr>
          <p:cNvSpPr/>
          <p:nvPr/>
        </p:nvSpPr>
        <p:spPr>
          <a:xfrm>
            <a:off x="7848600" y="6336268"/>
            <a:ext cx="1115498" cy="369332"/>
          </a:xfrm>
          <a:prstGeom prst="rect">
            <a:avLst/>
          </a:prstGeom>
        </p:spPr>
        <p:txBody>
          <a:bodyPr wrap="none">
            <a:spAutoFit/>
          </a:bodyPr>
          <a:lstStyle/>
          <a:p>
            <a:r>
              <a:rPr lang="en-US" dirty="0"/>
              <a:t>Instagram</a:t>
            </a:r>
          </a:p>
        </p:txBody>
      </p:sp>
      <p:sp>
        <p:nvSpPr>
          <p:cNvPr id="4" name="Arrow: Curved Down 3">
            <a:extLst>
              <a:ext uri="{FF2B5EF4-FFF2-40B4-BE49-F238E27FC236}">
                <a16:creationId xmlns:a16="http://schemas.microsoft.com/office/drawing/2014/main" id="{C499B66E-F539-4017-B4B6-9BAD8B40E170}"/>
              </a:ext>
            </a:extLst>
          </p:cNvPr>
          <p:cNvSpPr/>
          <p:nvPr/>
        </p:nvSpPr>
        <p:spPr>
          <a:xfrm rot="1906307">
            <a:off x="3657599" y="2362199"/>
            <a:ext cx="762000" cy="381000"/>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49FC1755-F50C-442F-AD22-142B2ADB2422}"/>
              </a:ext>
            </a:extLst>
          </p:cNvPr>
          <p:cNvCxnSpPr/>
          <p:nvPr/>
        </p:nvCxnSpPr>
        <p:spPr>
          <a:xfrm>
            <a:off x="3614386" y="3733800"/>
            <a:ext cx="42421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E399E5-1398-4186-96B6-E22B0CBD58F4}"/>
              </a:ext>
            </a:extLst>
          </p:cNvPr>
          <p:cNvCxnSpPr/>
          <p:nvPr/>
        </p:nvCxnSpPr>
        <p:spPr>
          <a:xfrm>
            <a:off x="3614386" y="4038600"/>
            <a:ext cx="42421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Arrow: Curved Down 17">
            <a:extLst>
              <a:ext uri="{FF2B5EF4-FFF2-40B4-BE49-F238E27FC236}">
                <a16:creationId xmlns:a16="http://schemas.microsoft.com/office/drawing/2014/main" id="{C859070B-9FFD-4975-823A-2DEABDBFC823}"/>
              </a:ext>
            </a:extLst>
          </p:cNvPr>
          <p:cNvSpPr/>
          <p:nvPr/>
        </p:nvSpPr>
        <p:spPr>
          <a:xfrm rot="1906307">
            <a:off x="4528786" y="2514599"/>
            <a:ext cx="762000" cy="381000"/>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1ABACB3C-AAAF-450B-807E-30FB1530D6ED}"/>
              </a:ext>
            </a:extLst>
          </p:cNvPr>
          <p:cNvCxnSpPr/>
          <p:nvPr/>
        </p:nvCxnSpPr>
        <p:spPr>
          <a:xfrm>
            <a:off x="4604986" y="4267200"/>
            <a:ext cx="42421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Arrow: Curved Down 19">
            <a:extLst>
              <a:ext uri="{FF2B5EF4-FFF2-40B4-BE49-F238E27FC236}">
                <a16:creationId xmlns:a16="http://schemas.microsoft.com/office/drawing/2014/main" id="{EC38C9C1-28B8-4A96-8A81-F9035A7D233C}"/>
              </a:ext>
            </a:extLst>
          </p:cNvPr>
          <p:cNvSpPr/>
          <p:nvPr/>
        </p:nvSpPr>
        <p:spPr>
          <a:xfrm rot="327702">
            <a:off x="5443186" y="2245199"/>
            <a:ext cx="762000" cy="381000"/>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Connector 20">
            <a:extLst>
              <a:ext uri="{FF2B5EF4-FFF2-40B4-BE49-F238E27FC236}">
                <a16:creationId xmlns:a16="http://schemas.microsoft.com/office/drawing/2014/main" id="{09B264C7-5000-4850-ADFF-FA9EC126AA21}"/>
              </a:ext>
            </a:extLst>
          </p:cNvPr>
          <p:cNvCxnSpPr>
            <a:cxnSpLocks/>
          </p:cNvCxnSpPr>
          <p:nvPr/>
        </p:nvCxnSpPr>
        <p:spPr>
          <a:xfrm>
            <a:off x="6221589" y="3352800"/>
            <a:ext cx="9181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8048FD-0D8A-4D67-B7AD-B0504B4065F5}"/>
              </a:ext>
            </a:extLst>
          </p:cNvPr>
          <p:cNvSpPr/>
          <p:nvPr/>
        </p:nvSpPr>
        <p:spPr>
          <a:xfrm>
            <a:off x="5638800" y="4542662"/>
            <a:ext cx="4572000" cy="646331"/>
          </a:xfrm>
          <a:prstGeom prst="rect">
            <a:avLst/>
          </a:prstGeom>
        </p:spPr>
        <p:txBody>
          <a:bodyPr>
            <a:spAutoFit/>
          </a:bodyPr>
          <a:lstStyle/>
          <a:p>
            <a:r>
              <a:rPr lang="en-US" dirty="0">
                <a:solidFill>
                  <a:srgbClr val="FF0000"/>
                </a:solidFill>
              </a:rPr>
              <a:t>Organic –innovation</a:t>
            </a:r>
          </a:p>
          <a:p>
            <a:r>
              <a:rPr lang="en-US" dirty="0">
                <a:solidFill>
                  <a:srgbClr val="FF0000"/>
                </a:solidFill>
              </a:rPr>
              <a:t>Mechanistic - efficiency</a:t>
            </a:r>
          </a:p>
        </p:txBody>
      </p:sp>
      <p:cxnSp>
        <p:nvCxnSpPr>
          <p:cNvPr id="24" name="Straight Connector 23">
            <a:extLst>
              <a:ext uri="{FF2B5EF4-FFF2-40B4-BE49-F238E27FC236}">
                <a16:creationId xmlns:a16="http://schemas.microsoft.com/office/drawing/2014/main" id="{C1561E52-C5D3-41B4-8EFB-48D07D319AC5}"/>
              </a:ext>
            </a:extLst>
          </p:cNvPr>
          <p:cNvCxnSpPr>
            <a:cxnSpLocks/>
          </p:cNvCxnSpPr>
          <p:nvPr/>
        </p:nvCxnSpPr>
        <p:spPr>
          <a:xfrm>
            <a:off x="7848600" y="3505200"/>
            <a:ext cx="60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C8914275-D82F-41E5-86D5-3EEABF189AF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cSld>
  <p:clrMapOvr>
    <a:masterClrMapping/>
  </p:clrMapOvr>
  <p:transition advTm="786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a:xfrm>
            <a:off x="8502722" y="6477000"/>
            <a:ext cx="641278" cy="274455"/>
          </a:xfrm>
        </p:spPr>
        <p:txBody>
          <a:bodyPr/>
          <a:lstStyle/>
          <a:p>
            <a:fld id="{286F88E4-DED8-4977-BA1D-FD453AA819BF}" type="slidenum">
              <a:rPr lang="en-US"/>
              <a:pPr/>
              <a:t>4</a:t>
            </a:fld>
            <a:endParaRPr lang="en-US" dirty="0"/>
          </a:p>
        </p:txBody>
      </p:sp>
      <p:sp>
        <p:nvSpPr>
          <p:cNvPr id="37890" name="Rectangle 2"/>
          <p:cNvSpPr>
            <a:spLocks noGrp="1" noChangeArrowheads="1"/>
          </p:cNvSpPr>
          <p:nvPr>
            <p:ph type="title"/>
          </p:nvPr>
        </p:nvSpPr>
        <p:spPr/>
        <p:txBody>
          <a:bodyPr/>
          <a:lstStyle/>
          <a:p>
            <a:r>
              <a:rPr lang="en-US"/>
              <a:t>Organizational Purpose</a:t>
            </a:r>
          </a:p>
        </p:txBody>
      </p:sp>
      <p:sp>
        <p:nvSpPr>
          <p:cNvPr id="37891" name="Rectangle 3"/>
          <p:cNvSpPr>
            <a:spLocks noGrp="1" noChangeArrowheads="1"/>
          </p:cNvSpPr>
          <p:nvPr>
            <p:ph type="body" idx="1"/>
          </p:nvPr>
        </p:nvSpPr>
        <p:spPr>
          <a:xfrm>
            <a:off x="12434" y="1657350"/>
            <a:ext cx="9119132" cy="4591050"/>
          </a:xfrm>
        </p:spPr>
        <p:txBody>
          <a:bodyPr/>
          <a:lstStyle/>
          <a:p>
            <a:pPr marL="0" indent="0">
              <a:buNone/>
            </a:pPr>
            <a:r>
              <a:rPr lang="en-US" sz="2800" b="1" i="1" dirty="0">
                <a:solidFill>
                  <a:srgbClr val="FF0000"/>
                </a:solidFill>
              </a:rPr>
              <a:t>Strategic intent</a:t>
            </a:r>
            <a:r>
              <a:rPr lang="en-US" sz="2800" dirty="0">
                <a:solidFill>
                  <a:srgbClr val="FF0000"/>
                </a:solidFill>
              </a:rPr>
              <a:t> </a:t>
            </a:r>
            <a:r>
              <a:rPr lang="en-US" sz="2800" dirty="0"/>
              <a:t>- organization’s energies and resources are directed toward a focused, </a:t>
            </a:r>
            <a:r>
              <a:rPr lang="en-US" sz="2800" dirty="0">
                <a:solidFill>
                  <a:srgbClr val="FF0000"/>
                </a:solidFill>
              </a:rPr>
              <a:t>unifying, and compelling firm </a:t>
            </a:r>
            <a:r>
              <a:rPr lang="en-US" sz="2800" u="sng" dirty="0">
                <a:solidFill>
                  <a:srgbClr val="FF0000"/>
                </a:solidFill>
              </a:rPr>
              <a:t>goal</a:t>
            </a:r>
          </a:p>
          <a:p>
            <a:endParaRPr lang="en-US" sz="2000" dirty="0"/>
          </a:p>
          <a:p>
            <a:endParaRPr lang="en-US" sz="2000" dirty="0"/>
          </a:p>
        </p:txBody>
      </p:sp>
      <p:sp>
        <p:nvSpPr>
          <p:cNvPr id="37892" name="Rectangle 4"/>
          <p:cNvSpPr>
            <a:spLocks noChangeArrowheads="1"/>
          </p:cNvSpPr>
          <p:nvPr/>
        </p:nvSpPr>
        <p:spPr bwMode="auto">
          <a:xfrm>
            <a:off x="6884065" y="3048609"/>
            <a:ext cx="3886200" cy="3416320"/>
          </a:xfrm>
          <a:prstGeom prst="rect">
            <a:avLst/>
          </a:prstGeom>
          <a:noFill/>
          <a:ln w="9525">
            <a:noFill/>
            <a:miter lim="800000"/>
            <a:headEnd/>
            <a:tailEnd/>
          </a:ln>
          <a:effectLst/>
        </p:spPr>
        <p:txBody>
          <a:bodyPr>
            <a:spAutoFit/>
          </a:bodyPr>
          <a:lstStyle/>
          <a:p>
            <a:pPr marL="228600" indent="-228600"/>
            <a:r>
              <a:rPr lang="en-US" sz="2400" b="1" i="1" u="sng" dirty="0"/>
              <a:t>Operating Goals</a:t>
            </a:r>
          </a:p>
          <a:p>
            <a:pPr marL="228600" indent="-228600">
              <a:buFontTx/>
              <a:buChar char="•"/>
            </a:pPr>
            <a:r>
              <a:rPr lang="en-US" sz="2400" dirty="0"/>
              <a:t>Performance</a:t>
            </a:r>
          </a:p>
          <a:p>
            <a:pPr marL="228600" indent="-228600">
              <a:buFontTx/>
              <a:buChar char="•"/>
            </a:pPr>
            <a:r>
              <a:rPr lang="en-US" sz="2400" dirty="0"/>
              <a:t>Resources</a:t>
            </a:r>
          </a:p>
          <a:p>
            <a:pPr marL="228600" indent="-228600">
              <a:buFontTx/>
              <a:buChar char="•"/>
            </a:pPr>
            <a:r>
              <a:rPr lang="en-US" sz="2400" dirty="0"/>
              <a:t>Market</a:t>
            </a:r>
          </a:p>
          <a:p>
            <a:pPr marL="228600" indent="-228600">
              <a:buFontTx/>
              <a:buChar char="•"/>
            </a:pPr>
            <a:r>
              <a:rPr lang="en-US" sz="2400" b="1" dirty="0">
                <a:solidFill>
                  <a:srgbClr val="FF0000"/>
                </a:solidFill>
              </a:rPr>
              <a:t>Employee </a:t>
            </a:r>
          </a:p>
          <a:p>
            <a:r>
              <a:rPr lang="en-US" sz="2400" b="1" dirty="0">
                <a:solidFill>
                  <a:srgbClr val="FF0000"/>
                </a:solidFill>
              </a:rPr>
              <a:t>      Development</a:t>
            </a:r>
          </a:p>
          <a:p>
            <a:pPr marL="228600" indent="-228600">
              <a:buFontTx/>
              <a:buChar char="•"/>
            </a:pPr>
            <a:r>
              <a:rPr lang="en-US" sz="2400" i="1" dirty="0"/>
              <a:t>Innovation</a:t>
            </a:r>
            <a:r>
              <a:rPr lang="en-US" sz="2400" dirty="0"/>
              <a:t> and </a:t>
            </a:r>
          </a:p>
          <a:p>
            <a:r>
              <a:rPr lang="en-US" sz="2400" dirty="0"/>
              <a:t>    Change</a:t>
            </a:r>
          </a:p>
          <a:p>
            <a:pPr marL="228600" indent="-228600">
              <a:buFontTx/>
              <a:buChar char="•"/>
            </a:pPr>
            <a:r>
              <a:rPr lang="en-US" sz="2400" dirty="0"/>
              <a:t>Productivity</a:t>
            </a:r>
          </a:p>
        </p:txBody>
      </p:sp>
      <p:sp>
        <p:nvSpPr>
          <p:cNvPr id="37894" name="AutoShape 6"/>
          <p:cNvSpPr>
            <a:spLocks noChangeArrowheads="1"/>
          </p:cNvSpPr>
          <p:nvPr/>
        </p:nvSpPr>
        <p:spPr bwMode="auto">
          <a:xfrm>
            <a:off x="50800" y="2484438"/>
            <a:ext cx="4368800" cy="1706562"/>
          </a:xfrm>
          <a:prstGeom prst="rightArrowCallout">
            <a:avLst>
              <a:gd name="adj1" fmla="val 25000"/>
              <a:gd name="adj2" fmla="val 25000"/>
              <a:gd name="adj3" fmla="val 25826"/>
              <a:gd name="adj4" fmla="val 66667"/>
            </a:avLst>
          </a:prstGeom>
          <a:solidFill>
            <a:schemeClr val="accent2"/>
          </a:solidFill>
          <a:ln w="9525">
            <a:noFill/>
            <a:miter lim="800000"/>
            <a:headEnd/>
            <a:tailEnd/>
          </a:ln>
          <a:effectLst/>
        </p:spPr>
        <p:txBody>
          <a:bodyPr wrap="none" anchor="ctr"/>
          <a:lstStyle/>
          <a:p>
            <a:endParaRPr lang="en-US"/>
          </a:p>
        </p:txBody>
      </p:sp>
      <p:sp>
        <p:nvSpPr>
          <p:cNvPr id="37893" name="Rectangle 5"/>
          <p:cNvSpPr>
            <a:spLocks noChangeArrowheads="1"/>
          </p:cNvSpPr>
          <p:nvPr/>
        </p:nvSpPr>
        <p:spPr bwMode="auto">
          <a:xfrm>
            <a:off x="0" y="2590800"/>
            <a:ext cx="3581400" cy="1200329"/>
          </a:xfrm>
          <a:prstGeom prst="rect">
            <a:avLst/>
          </a:prstGeom>
          <a:noFill/>
          <a:ln w="9525">
            <a:noFill/>
            <a:miter lim="800000"/>
            <a:headEnd/>
            <a:tailEnd/>
          </a:ln>
          <a:effectLst/>
        </p:spPr>
        <p:txBody>
          <a:bodyPr>
            <a:spAutoFit/>
          </a:bodyPr>
          <a:lstStyle/>
          <a:p>
            <a:pPr marL="177800" indent="-177800">
              <a:buFontTx/>
              <a:buChar char="•"/>
            </a:pPr>
            <a:r>
              <a:rPr lang="en-US" sz="2400" b="1" u="sng" dirty="0">
                <a:solidFill>
                  <a:schemeClr val="bg1"/>
                </a:solidFill>
              </a:rPr>
              <a:t>Mission</a:t>
            </a:r>
          </a:p>
          <a:p>
            <a:pPr marL="177800" indent="-177800">
              <a:buFontTx/>
              <a:buChar char="•"/>
            </a:pPr>
            <a:r>
              <a:rPr lang="en-US" sz="2400" dirty="0">
                <a:solidFill>
                  <a:schemeClr val="bg1"/>
                </a:solidFill>
              </a:rPr>
              <a:t>Competitive Advantage</a:t>
            </a:r>
          </a:p>
          <a:p>
            <a:pPr marL="177800" indent="-177800">
              <a:buFontTx/>
              <a:buChar char="•"/>
            </a:pPr>
            <a:r>
              <a:rPr lang="en-US" sz="2400" dirty="0">
                <a:solidFill>
                  <a:schemeClr val="bg1"/>
                </a:solidFill>
              </a:rPr>
              <a:t>Core Competencies</a:t>
            </a:r>
          </a:p>
        </p:txBody>
      </p:sp>
      <p:pic>
        <p:nvPicPr>
          <p:cNvPr id="2052" name="Picture 4" descr="Image result for image of coca cola">
            <a:extLst>
              <a:ext uri="{FF2B5EF4-FFF2-40B4-BE49-F238E27FC236}">
                <a16:creationId xmlns:a16="http://schemas.microsoft.com/office/drawing/2014/main" id="{8DA3621C-1912-4AEB-BA33-4188A8ACA8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007349">
            <a:off x="342900" y="4057000"/>
            <a:ext cx="1219200" cy="1752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9FAB211-2362-42AD-831E-D978BEFA5438}"/>
              </a:ext>
            </a:extLst>
          </p:cNvPr>
          <p:cNvSpPr/>
          <p:nvPr/>
        </p:nvSpPr>
        <p:spPr>
          <a:xfrm>
            <a:off x="1822378" y="4563070"/>
            <a:ext cx="3130622" cy="923330"/>
          </a:xfrm>
          <a:prstGeom prst="rect">
            <a:avLst/>
          </a:prstGeom>
        </p:spPr>
        <p:txBody>
          <a:bodyPr wrap="square">
            <a:spAutoFit/>
          </a:bodyPr>
          <a:lstStyle/>
          <a:p>
            <a:r>
              <a:rPr lang="en-US" dirty="0"/>
              <a:t>To put a coke within arm’s </a:t>
            </a:r>
          </a:p>
          <a:p>
            <a:r>
              <a:rPr lang="en-US" dirty="0"/>
              <a:t>reach of every consumer </a:t>
            </a:r>
          </a:p>
          <a:p>
            <a:r>
              <a:rPr lang="en-US" dirty="0"/>
              <a:t>in the world</a:t>
            </a:r>
          </a:p>
        </p:txBody>
      </p:sp>
      <p:pic>
        <p:nvPicPr>
          <p:cNvPr id="2056" name="Picture 8" descr="Amazon.com: Nintendo Wii Console (Red): Video Games">
            <a:extLst>
              <a:ext uri="{FF2B5EF4-FFF2-40B4-BE49-F238E27FC236}">
                <a16:creationId xmlns:a16="http://schemas.microsoft.com/office/drawing/2014/main" id="{2F3695BB-08BB-4BBA-A54F-8545B156BC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365" y="5602000"/>
            <a:ext cx="2486025" cy="11988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7EF2F57-4B16-489F-8C41-93536D7E6EB4}"/>
              </a:ext>
            </a:extLst>
          </p:cNvPr>
          <p:cNvSpPr/>
          <p:nvPr/>
        </p:nvSpPr>
        <p:spPr>
          <a:xfrm rot="5400000">
            <a:off x="-184984" y="6104894"/>
            <a:ext cx="1157368" cy="400110"/>
          </a:xfrm>
          <a:prstGeom prst="rect">
            <a:avLst/>
          </a:prstGeom>
        </p:spPr>
        <p:txBody>
          <a:bodyPr wrap="none">
            <a:spAutoFit/>
          </a:bodyPr>
          <a:lstStyle/>
          <a:p>
            <a:r>
              <a:rPr lang="en-US" sz="2000" dirty="0"/>
              <a:t>Nintendo</a:t>
            </a:r>
          </a:p>
        </p:txBody>
      </p:sp>
      <p:sp>
        <p:nvSpPr>
          <p:cNvPr id="4" name="Rectangle 3">
            <a:extLst>
              <a:ext uri="{FF2B5EF4-FFF2-40B4-BE49-F238E27FC236}">
                <a16:creationId xmlns:a16="http://schemas.microsoft.com/office/drawing/2014/main" id="{7745E993-3C17-491D-A6BF-1B5DAC4D872D}"/>
              </a:ext>
            </a:extLst>
          </p:cNvPr>
          <p:cNvSpPr/>
          <p:nvPr/>
        </p:nvSpPr>
        <p:spPr>
          <a:xfrm>
            <a:off x="3205356" y="5715000"/>
            <a:ext cx="3130622" cy="1200329"/>
          </a:xfrm>
          <a:prstGeom prst="rect">
            <a:avLst/>
          </a:prstGeom>
        </p:spPr>
        <p:txBody>
          <a:bodyPr wrap="square">
            <a:spAutoFit/>
          </a:bodyPr>
          <a:lstStyle/>
          <a:p>
            <a:r>
              <a:rPr lang="en-US" u="sng" dirty="0"/>
              <a:t>Based on SWOT </a:t>
            </a:r>
            <a:r>
              <a:rPr lang="en-US" dirty="0"/>
              <a:t>: Created a gaming system low on graphics but </a:t>
            </a:r>
            <a:r>
              <a:rPr lang="en-US" u="sng" dirty="0"/>
              <a:t>hi on interaction </a:t>
            </a:r>
            <a:r>
              <a:rPr lang="en-US" dirty="0"/>
              <a:t>– vs Microsoft; Sony</a:t>
            </a:r>
          </a:p>
        </p:txBody>
      </p:sp>
      <p:sp>
        <p:nvSpPr>
          <p:cNvPr id="5" name="Rectangle 4">
            <a:extLst>
              <a:ext uri="{FF2B5EF4-FFF2-40B4-BE49-F238E27FC236}">
                <a16:creationId xmlns:a16="http://schemas.microsoft.com/office/drawing/2014/main" id="{759EDFFB-EEE4-4AE3-9EAD-643DB4731895}"/>
              </a:ext>
            </a:extLst>
          </p:cNvPr>
          <p:cNvSpPr/>
          <p:nvPr/>
        </p:nvSpPr>
        <p:spPr>
          <a:xfrm>
            <a:off x="2438400" y="3447871"/>
            <a:ext cx="4572000" cy="1200329"/>
          </a:xfrm>
          <a:prstGeom prst="rect">
            <a:avLst/>
          </a:prstGeom>
        </p:spPr>
        <p:txBody>
          <a:bodyPr wrap="square">
            <a:spAutoFit/>
          </a:bodyPr>
          <a:lstStyle/>
          <a:p>
            <a:pPr lvl="1">
              <a:defRPr/>
            </a:pPr>
            <a:r>
              <a:rPr lang="en-US" sz="2400" dirty="0"/>
              <a:t>The distinctive </a:t>
            </a:r>
            <a:r>
              <a:rPr lang="en-US" sz="2400" b="1" dirty="0">
                <a:solidFill>
                  <a:srgbClr val="FF0000"/>
                </a:solidFill>
              </a:rPr>
              <a:t>attribute(s</a:t>
            </a:r>
            <a:r>
              <a:rPr lang="en-US" sz="2400" dirty="0">
                <a:solidFill>
                  <a:srgbClr val="FF0000"/>
                </a:solidFill>
              </a:rPr>
              <a:t>)</a:t>
            </a:r>
            <a:r>
              <a:rPr lang="en-US" sz="2400" dirty="0"/>
              <a:t> of an organization that </a:t>
            </a:r>
            <a:r>
              <a:rPr lang="en-US" sz="2400" b="1" dirty="0">
                <a:solidFill>
                  <a:srgbClr val="FF0000"/>
                </a:solidFill>
              </a:rPr>
              <a:t>enables</a:t>
            </a:r>
            <a:r>
              <a:rPr lang="en-US" sz="2400" b="1" dirty="0"/>
              <a:t> </a:t>
            </a:r>
            <a:r>
              <a:rPr lang="en-US" sz="2400" b="1" dirty="0">
                <a:solidFill>
                  <a:srgbClr val="FF0000"/>
                </a:solidFill>
              </a:rPr>
              <a:t>it to outperform its competitors</a:t>
            </a:r>
            <a:r>
              <a:rPr lang="en-US" sz="2400" dirty="0"/>
              <a:t>.  </a:t>
            </a:r>
          </a:p>
        </p:txBody>
      </p:sp>
      <p:pic>
        <p:nvPicPr>
          <p:cNvPr id="17" name="Picture 16" descr="Thumbnail for version as of 17:19, 13 September 2014">
            <a:hlinkClick r:id="rId7"/>
            <a:extLst>
              <a:ext uri="{FF2B5EF4-FFF2-40B4-BE49-F238E27FC236}">
                <a16:creationId xmlns:a16="http://schemas.microsoft.com/office/drawing/2014/main" id="{AECB535E-7924-421F-A441-B7488D1269D6}"/>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965434" y="4563069"/>
            <a:ext cx="1778593" cy="516697"/>
          </a:xfrm>
          <a:prstGeom prst="rect">
            <a:avLst/>
          </a:prstGeom>
          <a:noFill/>
          <a:ln>
            <a:noFill/>
          </a:ln>
        </p:spPr>
      </p:pic>
      <p:pic>
        <p:nvPicPr>
          <p:cNvPr id="10" name="Audio 9">
            <a:hlinkClick r:id="" action="ppaction://media"/>
            <a:extLst>
              <a:ext uri="{FF2B5EF4-FFF2-40B4-BE49-F238E27FC236}">
                <a16:creationId xmlns:a16="http://schemas.microsoft.com/office/drawing/2014/main" id="{C74731CF-FAD3-4C29-B1B3-A78126CC852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5200" y="6299200"/>
            <a:ext cx="406400" cy="406400"/>
          </a:xfrm>
          <a:prstGeom prst="rect">
            <a:avLst/>
          </a:prstGeom>
        </p:spPr>
      </p:pic>
    </p:spTree>
  </p:cSld>
  <p:clrMapOvr>
    <a:masterClrMapping/>
  </p:clrMapOvr>
  <p:transition advTm="875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229600" cy="792162"/>
          </a:xfrm>
        </p:spPr>
        <p:txBody>
          <a:bodyPr/>
          <a:lstStyle/>
          <a:p>
            <a:r>
              <a:rPr lang="en-US" dirty="0"/>
              <a:t>Organizational </a:t>
            </a:r>
            <a:r>
              <a:rPr lang="en-US" b="1" dirty="0">
                <a:solidFill>
                  <a:srgbClr val="FF0000"/>
                </a:solidFill>
              </a:rPr>
              <a:t>Operating Goals</a:t>
            </a:r>
          </a:p>
        </p:txBody>
      </p:sp>
      <p:sp>
        <p:nvSpPr>
          <p:cNvPr id="5" name="Slide Number Placeholder 4"/>
          <p:cNvSpPr>
            <a:spLocks noGrp="1"/>
          </p:cNvSpPr>
          <p:nvPr>
            <p:ph type="sldNum" sz="quarter" idx="11"/>
          </p:nvPr>
        </p:nvSpPr>
        <p:spPr>
          <a:xfrm>
            <a:off x="7848600" y="6386331"/>
            <a:ext cx="1295400" cy="365125"/>
          </a:xfrm>
        </p:spPr>
        <p:txBody>
          <a:bodyPr/>
          <a:lstStyle/>
          <a:p>
            <a:fld id="{286F88E4-DED8-4977-BA1D-FD453AA819BF}" type="slidenum">
              <a:rPr lang="en-US"/>
              <a:pPr/>
              <a:t>5</a:t>
            </a:fld>
            <a:endParaRPr lang="en-US"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79" y="1719263"/>
            <a:ext cx="8267155" cy="5138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685332ED-5227-4333-8B51-E44E30255052}"/>
              </a:ext>
            </a:extLst>
          </p:cNvPr>
          <p:cNvSpPr/>
          <p:nvPr/>
        </p:nvSpPr>
        <p:spPr>
          <a:xfrm>
            <a:off x="0" y="990600"/>
            <a:ext cx="4572000" cy="1200329"/>
          </a:xfrm>
          <a:prstGeom prst="rect">
            <a:avLst/>
          </a:prstGeom>
        </p:spPr>
        <p:txBody>
          <a:bodyPr>
            <a:spAutoFit/>
          </a:bodyPr>
          <a:lstStyle/>
          <a:p>
            <a:r>
              <a:rPr lang="en-US" sz="2400" dirty="0">
                <a:solidFill>
                  <a:srgbClr val="FF0000"/>
                </a:solidFill>
              </a:rPr>
              <a:t>More specific measurable outcomes – </a:t>
            </a:r>
            <a:r>
              <a:rPr lang="en-US" sz="2400" u="sng" dirty="0">
                <a:solidFill>
                  <a:srgbClr val="FF0000"/>
                </a:solidFill>
              </a:rPr>
              <a:t>provide direction for day to day decisions </a:t>
            </a:r>
          </a:p>
        </p:txBody>
      </p:sp>
      <p:pic>
        <p:nvPicPr>
          <p:cNvPr id="3076" name="Picture 4" descr="Image result for ups images">
            <a:extLst>
              <a:ext uri="{FF2B5EF4-FFF2-40B4-BE49-F238E27FC236}">
                <a16:creationId xmlns:a16="http://schemas.microsoft.com/office/drawing/2014/main" id="{1445B14E-6783-4951-BEC8-9FA19D38F1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7757" y="1828800"/>
            <a:ext cx="2604844" cy="12073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601B74F-07AD-470A-9728-37865C74DECB}"/>
              </a:ext>
            </a:extLst>
          </p:cNvPr>
          <p:cNvSpPr/>
          <p:nvPr/>
        </p:nvSpPr>
        <p:spPr>
          <a:xfrm>
            <a:off x="5943600" y="3048000"/>
            <a:ext cx="2196435" cy="369332"/>
          </a:xfrm>
          <a:prstGeom prst="rect">
            <a:avLst/>
          </a:prstGeom>
        </p:spPr>
        <p:txBody>
          <a:bodyPr wrap="none">
            <a:spAutoFit/>
          </a:bodyPr>
          <a:lstStyle/>
          <a:p>
            <a:r>
              <a:rPr lang="en-US" b="1" dirty="0"/>
              <a:t>Delivery of packages </a:t>
            </a:r>
          </a:p>
        </p:txBody>
      </p:sp>
      <p:pic>
        <p:nvPicPr>
          <p:cNvPr id="3078" name="Picture 6" descr="Walmart's secret weapon in its quest to outmaneuver Amazon">
            <a:extLst>
              <a:ext uri="{FF2B5EF4-FFF2-40B4-BE49-F238E27FC236}">
                <a16:creationId xmlns:a16="http://schemas.microsoft.com/office/drawing/2014/main" id="{1C437DCD-520B-4B3D-BDF0-AA153858F0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026" y="2667000"/>
            <a:ext cx="2619375" cy="9622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D5AF757-B4E5-44A4-BF39-592E73FD3246}"/>
              </a:ext>
            </a:extLst>
          </p:cNvPr>
          <p:cNvSpPr/>
          <p:nvPr/>
        </p:nvSpPr>
        <p:spPr>
          <a:xfrm>
            <a:off x="534559" y="3657600"/>
            <a:ext cx="2466957" cy="646331"/>
          </a:xfrm>
          <a:prstGeom prst="rect">
            <a:avLst/>
          </a:prstGeom>
        </p:spPr>
        <p:txBody>
          <a:bodyPr wrap="none">
            <a:spAutoFit/>
          </a:bodyPr>
          <a:lstStyle/>
          <a:p>
            <a:r>
              <a:rPr lang="en-US" b="1" dirty="0"/>
              <a:t>Hire every veteran who </a:t>
            </a:r>
          </a:p>
          <a:p>
            <a:r>
              <a:rPr lang="en-US" b="1" dirty="0"/>
              <a:t>wants a job</a:t>
            </a:r>
          </a:p>
        </p:txBody>
      </p:sp>
      <p:pic>
        <p:nvPicPr>
          <p:cNvPr id="3082" name="Picture 10" descr="Image result for loreal images">
            <a:extLst>
              <a:ext uri="{FF2B5EF4-FFF2-40B4-BE49-F238E27FC236}">
                <a16:creationId xmlns:a16="http://schemas.microsoft.com/office/drawing/2014/main" id="{DBAE09FA-7961-4AB0-A6D8-A84315ABD0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4165" y="3390900"/>
            <a:ext cx="2196435" cy="77910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7609E84-39EF-4614-8BA8-AC6E7B1BBCCA}"/>
              </a:ext>
            </a:extLst>
          </p:cNvPr>
          <p:cNvSpPr/>
          <p:nvPr/>
        </p:nvSpPr>
        <p:spPr>
          <a:xfrm>
            <a:off x="6566565" y="4126468"/>
            <a:ext cx="2015167" cy="369332"/>
          </a:xfrm>
          <a:prstGeom prst="rect">
            <a:avLst/>
          </a:prstGeom>
        </p:spPr>
        <p:txBody>
          <a:bodyPr wrap="none">
            <a:spAutoFit/>
          </a:bodyPr>
          <a:lstStyle/>
          <a:p>
            <a:r>
              <a:rPr lang="en-US" b="1" dirty="0"/>
              <a:t>Double its clientele</a:t>
            </a:r>
          </a:p>
        </p:txBody>
      </p:sp>
      <p:pic>
        <p:nvPicPr>
          <p:cNvPr id="3084" name="Picture 12" descr="Image result for merrill lynch images">
            <a:extLst>
              <a:ext uri="{FF2B5EF4-FFF2-40B4-BE49-F238E27FC236}">
                <a16:creationId xmlns:a16="http://schemas.microsoft.com/office/drawing/2014/main" id="{56DFC57F-D248-43BE-9CD3-08E39CBF1B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4267200"/>
            <a:ext cx="1752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38CD64A-5D6D-46F7-B53E-7BC4B7C1700D}"/>
              </a:ext>
            </a:extLst>
          </p:cNvPr>
          <p:cNvSpPr/>
          <p:nvPr/>
        </p:nvSpPr>
        <p:spPr>
          <a:xfrm>
            <a:off x="609600" y="5257800"/>
            <a:ext cx="1418465" cy="923330"/>
          </a:xfrm>
          <a:prstGeom prst="rect">
            <a:avLst/>
          </a:prstGeom>
        </p:spPr>
        <p:txBody>
          <a:bodyPr wrap="none">
            <a:spAutoFit/>
          </a:bodyPr>
          <a:lstStyle/>
          <a:p>
            <a:r>
              <a:rPr lang="en-US" b="1" dirty="0"/>
              <a:t>Juniors work</a:t>
            </a:r>
          </a:p>
          <a:p>
            <a:r>
              <a:rPr lang="en-US" b="1" dirty="0"/>
              <a:t> on various </a:t>
            </a:r>
          </a:p>
          <a:p>
            <a:r>
              <a:rPr lang="en-US" b="1" dirty="0"/>
              <a:t>projects</a:t>
            </a:r>
          </a:p>
        </p:txBody>
      </p:sp>
      <p:pic>
        <p:nvPicPr>
          <p:cNvPr id="3088" name="Picture 16" descr="Image result for procter and gamble images">
            <a:extLst>
              <a:ext uri="{FF2B5EF4-FFF2-40B4-BE49-F238E27FC236}">
                <a16:creationId xmlns:a16="http://schemas.microsoft.com/office/drawing/2014/main" id="{21E56FCB-CC52-4086-B0AC-FB54FC770A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7121" y="541240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307A460-755A-4973-AFF5-8C9F67690242}"/>
              </a:ext>
            </a:extLst>
          </p:cNvPr>
          <p:cNvSpPr/>
          <p:nvPr/>
        </p:nvSpPr>
        <p:spPr>
          <a:xfrm>
            <a:off x="7126539" y="4814500"/>
            <a:ext cx="1616533" cy="646331"/>
          </a:xfrm>
          <a:prstGeom prst="rect">
            <a:avLst/>
          </a:prstGeom>
        </p:spPr>
        <p:txBody>
          <a:bodyPr wrap="none">
            <a:spAutoFit/>
          </a:bodyPr>
          <a:lstStyle/>
          <a:p>
            <a:r>
              <a:rPr lang="en-US" b="1" dirty="0"/>
              <a:t>NPD products; </a:t>
            </a:r>
          </a:p>
          <a:p>
            <a:r>
              <a:rPr lang="en-US" b="1" dirty="0"/>
              <a:t>services </a:t>
            </a:r>
          </a:p>
        </p:txBody>
      </p:sp>
      <p:pic>
        <p:nvPicPr>
          <p:cNvPr id="10" name="Audio 9">
            <a:hlinkClick r:id="" action="ppaction://media"/>
            <a:extLst>
              <a:ext uri="{FF2B5EF4-FFF2-40B4-BE49-F238E27FC236}">
                <a16:creationId xmlns:a16="http://schemas.microsoft.com/office/drawing/2014/main" id="{2250C852-2256-4974-AE16-C35A3D84F07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573"/>
    </mc:Choice>
    <mc:Fallback xmlns="">
      <p:transition spd="slow" advTm="32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Do Managers Need to Plan?</a:t>
            </a:r>
          </a:p>
        </p:txBody>
      </p:sp>
      <p:graphicFrame>
        <p:nvGraphicFramePr>
          <p:cNvPr id="5" name="Diagram 4"/>
          <p:cNvGraphicFramePr/>
          <p:nvPr>
            <p:extLst>
              <p:ext uri="{D42A27DB-BD31-4B8C-83A1-F6EECF244321}">
                <p14:modId xmlns:p14="http://schemas.microsoft.com/office/powerpoint/2010/main" val="2122204802"/>
              </p:ext>
            </p:extLst>
          </p:nvPr>
        </p:nvGraphicFramePr>
        <p:xfrm>
          <a:off x="152400" y="1193800"/>
          <a:ext cx="8077200" cy="5359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ectangle 2">
            <a:extLst>
              <a:ext uri="{FF2B5EF4-FFF2-40B4-BE49-F238E27FC236}">
                <a16:creationId xmlns:a16="http://schemas.microsoft.com/office/drawing/2014/main" id="{C00F7FFD-5CB4-40D4-9883-A08F8DA3347F}"/>
              </a:ext>
            </a:extLst>
          </p:cNvPr>
          <p:cNvSpPr/>
          <p:nvPr/>
        </p:nvSpPr>
        <p:spPr>
          <a:xfrm>
            <a:off x="304800" y="2286000"/>
            <a:ext cx="1600200" cy="677108"/>
          </a:xfrm>
          <a:prstGeom prst="rect">
            <a:avLst/>
          </a:prstGeom>
        </p:spPr>
        <p:txBody>
          <a:bodyPr wrap="square">
            <a:spAutoFit/>
          </a:bodyPr>
          <a:lstStyle/>
          <a:p>
            <a:endParaRPr lang="en-US" dirty="0">
              <a:solidFill>
                <a:srgbClr val="FF0000"/>
              </a:solidFill>
            </a:endParaRPr>
          </a:p>
          <a:p>
            <a:r>
              <a:rPr lang="en-US" sz="2000" b="1" dirty="0">
                <a:solidFill>
                  <a:srgbClr val="FF0000"/>
                </a:solidFill>
              </a:rPr>
              <a:t>Meta goal</a:t>
            </a:r>
          </a:p>
        </p:txBody>
      </p:sp>
      <p:sp>
        <p:nvSpPr>
          <p:cNvPr id="7" name="Rectangle 6">
            <a:extLst>
              <a:ext uri="{FF2B5EF4-FFF2-40B4-BE49-F238E27FC236}">
                <a16:creationId xmlns:a16="http://schemas.microsoft.com/office/drawing/2014/main" id="{CBB224B6-E29D-40FB-9612-8F32F6D51B0B}"/>
              </a:ext>
            </a:extLst>
          </p:cNvPr>
          <p:cNvSpPr/>
          <p:nvPr/>
        </p:nvSpPr>
        <p:spPr>
          <a:xfrm>
            <a:off x="6324600" y="2133600"/>
            <a:ext cx="1600200" cy="677108"/>
          </a:xfrm>
          <a:prstGeom prst="rect">
            <a:avLst/>
          </a:prstGeom>
        </p:spPr>
        <p:txBody>
          <a:bodyPr wrap="square">
            <a:spAutoFit/>
          </a:bodyPr>
          <a:lstStyle/>
          <a:p>
            <a:endParaRPr lang="en-US" dirty="0"/>
          </a:p>
          <a:p>
            <a:r>
              <a:rPr lang="en-US" sz="2000" b="1" dirty="0">
                <a:solidFill>
                  <a:srgbClr val="FF0000"/>
                </a:solidFill>
              </a:rPr>
              <a:t>Uncertainty</a:t>
            </a:r>
          </a:p>
        </p:txBody>
      </p:sp>
      <p:sp>
        <p:nvSpPr>
          <p:cNvPr id="8" name="Rectangle 7">
            <a:extLst>
              <a:ext uri="{FF2B5EF4-FFF2-40B4-BE49-F238E27FC236}">
                <a16:creationId xmlns:a16="http://schemas.microsoft.com/office/drawing/2014/main" id="{4EB365B7-44B2-4C6D-8DAA-C08332E06551}"/>
              </a:ext>
            </a:extLst>
          </p:cNvPr>
          <p:cNvSpPr/>
          <p:nvPr/>
        </p:nvSpPr>
        <p:spPr>
          <a:xfrm>
            <a:off x="6477000" y="4267200"/>
            <a:ext cx="1600200" cy="677108"/>
          </a:xfrm>
          <a:prstGeom prst="rect">
            <a:avLst/>
          </a:prstGeom>
        </p:spPr>
        <p:txBody>
          <a:bodyPr wrap="square">
            <a:spAutoFit/>
          </a:bodyPr>
          <a:lstStyle/>
          <a:p>
            <a:endParaRPr lang="en-US" dirty="0"/>
          </a:p>
          <a:p>
            <a:r>
              <a:rPr lang="en-US" sz="2000" b="1" dirty="0">
                <a:solidFill>
                  <a:srgbClr val="FF0000"/>
                </a:solidFill>
              </a:rPr>
              <a:t>Coordination</a:t>
            </a:r>
          </a:p>
        </p:txBody>
      </p:sp>
      <p:sp>
        <p:nvSpPr>
          <p:cNvPr id="9" name="Rectangle 8">
            <a:extLst>
              <a:ext uri="{FF2B5EF4-FFF2-40B4-BE49-F238E27FC236}">
                <a16:creationId xmlns:a16="http://schemas.microsoft.com/office/drawing/2014/main" id="{B5681EB1-BE24-42DF-A757-C6692FA8E79D}"/>
              </a:ext>
            </a:extLst>
          </p:cNvPr>
          <p:cNvSpPr/>
          <p:nvPr/>
        </p:nvSpPr>
        <p:spPr>
          <a:xfrm>
            <a:off x="457200" y="4613775"/>
            <a:ext cx="1600200" cy="677108"/>
          </a:xfrm>
          <a:prstGeom prst="rect">
            <a:avLst/>
          </a:prstGeom>
        </p:spPr>
        <p:txBody>
          <a:bodyPr wrap="square">
            <a:spAutoFit/>
          </a:bodyPr>
          <a:lstStyle/>
          <a:p>
            <a:endParaRPr lang="en-US" dirty="0"/>
          </a:p>
          <a:p>
            <a:r>
              <a:rPr lang="en-US" sz="2000" b="1" dirty="0">
                <a:solidFill>
                  <a:srgbClr val="FF0000"/>
                </a:solidFill>
              </a:rPr>
              <a:t>Monitoring </a:t>
            </a:r>
          </a:p>
        </p:txBody>
      </p:sp>
      <p:sp>
        <p:nvSpPr>
          <p:cNvPr id="4" name="Arrow: Curved Right 3">
            <a:extLst>
              <a:ext uri="{FF2B5EF4-FFF2-40B4-BE49-F238E27FC236}">
                <a16:creationId xmlns:a16="http://schemas.microsoft.com/office/drawing/2014/main" id="{0FE63900-CBD7-4AE8-83AD-3DA0BAEDAC8B}"/>
              </a:ext>
            </a:extLst>
          </p:cNvPr>
          <p:cNvSpPr/>
          <p:nvPr/>
        </p:nvSpPr>
        <p:spPr>
          <a:xfrm rot="763447">
            <a:off x="304802" y="1676400"/>
            <a:ext cx="381000" cy="833438"/>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pic>
        <p:nvPicPr>
          <p:cNvPr id="13" name="Audio 12">
            <a:hlinkClick r:id="" action="ppaction://media"/>
            <a:extLst>
              <a:ext uri="{FF2B5EF4-FFF2-40B4-BE49-F238E27FC236}">
                <a16:creationId xmlns:a16="http://schemas.microsoft.com/office/drawing/2014/main" id="{011ECFEF-5E2E-4A96-A825-0942C7CD5FB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177824909"/>
      </p:ext>
    </p:extLst>
  </p:cSld>
  <p:clrMapOvr>
    <a:masterClrMapping/>
  </p:clrMapOvr>
  <mc:AlternateContent xmlns:mc="http://schemas.openxmlformats.org/markup-compatibility/2006" xmlns:p14="http://schemas.microsoft.com/office/powerpoint/2010/main">
    <mc:Choice Requires="p14">
      <p:transition spd="slow" p14:dur="2000" advTm="55270"/>
    </mc:Choice>
    <mc:Fallback xmlns="">
      <p:transition spd="slow" advTm="55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lang="en-US" dirty="0"/>
              <a:t>What Are Some </a:t>
            </a:r>
            <a:r>
              <a:rPr lang="en-US" b="1" dirty="0">
                <a:solidFill>
                  <a:srgbClr val="FF0000"/>
                </a:solidFill>
              </a:rPr>
              <a:t>Criticisms</a:t>
            </a:r>
            <a:r>
              <a:rPr lang="en-US" dirty="0"/>
              <a:t> of Formal Planning?</a:t>
            </a:r>
          </a:p>
        </p:txBody>
      </p:sp>
      <p:sp>
        <p:nvSpPr>
          <p:cNvPr id="5" name="Rounded Rectangle 4"/>
          <p:cNvSpPr/>
          <p:nvPr/>
        </p:nvSpPr>
        <p:spPr>
          <a:xfrm>
            <a:off x="1143000" y="1752600"/>
            <a:ext cx="3810000" cy="16002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Formal planning can’t replace intuition and creativity… </a:t>
            </a:r>
          </a:p>
        </p:txBody>
      </p:sp>
      <p:pic>
        <p:nvPicPr>
          <p:cNvPr id="37890" name="Picture 2" descr="http://the4faces.com/wp-content/uploads/2011/10/creativit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347" y="1301568"/>
            <a:ext cx="1928906" cy="2051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ounded Rectangle 6"/>
          <p:cNvSpPr/>
          <p:nvPr/>
        </p:nvSpPr>
        <p:spPr>
          <a:xfrm>
            <a:off x="457200" y="5214936"/>
            <a:ext cx="3810000" cy="16002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Managers often loose sight of the future…</a:t>
            </a:r>
          </a:p>
        </p:txBody>
      </p:sp>
      <p:sp>
        <p:nvSpPr>
          <p:cNvPr id="9" name="Rounded Rectangle 8"/>
          <p:cNvSpPr/>
          <p:nvPr/>
        </p:nvSpPr>
        <p:spPr>
          <a:xfrm>
            <a:off x="4495800" y="3429000"/>
            <a:ext cx="3810000" cy="16002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May create </a:t>
            </a:r>
            <a:r>
              <a:rPr lang="en-US" sz="2800" u="sng" dirty="0"/>
              <a:t>rigidity</a:t>
            </a:r>
            <a:r>
              <a:rPr lang="en-US" sz="2800" dirty="0"/>
              <a:t>…</a:t>
            </a:r>
          </a:p>
        </p:txBody>
      </p:sp>
      <p:pic>
        <p:nvPicPr>
          <p:cNvPr id="37892" name="Picture 4" descr="http://mlcwideangle.exbdblogs.com/files/2011/10/futur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324" y="3505200"/>
            <a:ext cx="2200276" cy="1640680"/>
          </a:xfrm>
          <a:prstGeom prst="roundRect">
            <a:avLst>
              <a:gd name="adj" fmla="val 8594"/>
            </a:avLst>
          </a:prstGeom>
          <a:solidFill>
            <a:srgbClr val="3366FF"/>
          </a:solidFill>
          <a:ln>
            <a:noFill/>
          </a:ln>
          <a:effectLst>
            <a:reflection blurRad="12700" stA="38000" endPos="28000" dist="5000" dir="5400000" sy="-100000" algn="bl" rotWithShape="0"/>
          </a:effectLst>
        </p:spPr>
      </p:pic>
      <p:sp>
        <p:nvSpPr>
          <p:cNvPr id="8" name="Rectangle 7">
            <a:extLst>
              <a:ext uri="{FF2B5EF4-FFF2-40B4-BE49-F238E27FC236}">
                <a16:creationId xmlns:a16="http://schemas.microsoft.com/office/drawing/2014/main" id="{BC4E4819-184E-47D8-93AC-90E942C18D9D}"/>
              </a:ext>
            </a:extLst>
          </p:cNvPr>
          <p:cNvSpPr/>
          <p:nvPr/>
        </p:nvSpPr>
        <p:spPr>
          <a:xfrm>
            <a:off x="6737684" y="4724400"/>
            <a:ext cx="1600200" cy="2523768"/>
          </a:xfrm>
          <a:prstGeom prst="rect">
            <a:avLst/>
          </a:prstGeom>
        </p:spPr>
        <p:txBody>
          <a:bodyPr wrap="square">
            <a:spAutoFit/>
          </a:bodyPr>
          <a:lstStyle/>
          <a:p>
            <a:endParaRPr lang="en-US" dirty="0"/>
          </a:p>
          <a:p>
            <a:r>
              <a:rPr lang="en-US" sz="2000" b="1" dirty="0">
                <a:solidFill>
                  <a:srgbClr val="FF0000"/>
                </a:solidFill>
              </a:rPr>
              <a:t>Locked into</a:t>
            </a:r>
          </a:p>
          <a:p>
            <a:r>
              <a:rPr lang="en-US" sz="2000" b="1" dirty="0">
                <a:solidFill>
                  <a:srgbClr val="FF0000"/>
                </a:solidFill>
              </a:rPr>
              <a:t>Specific </a:t>
            </a:r>
          </a:p>
          <a:p>
            <a:r>
              <a:rPr lang="en-US" sz="2000" b="1" dirty="0">
                <a:solidFill>
                  <a:srgbClr val="FF0000"/>
                </a:solidFill>
              </a:rPr>
              <a:t>   goals</a:t>
            </a:r>
          </a:p>
          <a:p>
            <a:r>
              <a:rPr lang="en-US" sz="2000" b="1" dirty="0">
                <a:solidFill>
                  <a:srgbClr val="FF0000"/>
                </a:solidFill>
              </a:rPr>
              <a:t>   Schedule</a:t>
            </a:r>
          </a:p>
          <a:p>
            <a:r>
              <a:rPr lang="en-US" sz="2000" b="1" dirty="0">
                <a:solidFill>
                  <a:srgbClr val="FF0000"/>
                </a:solidFill>
              </a:rPr>
              <a:t>Mismatch for R&amp;D </a:t>
            </a:r>
          </a:p>
          <a:p>
            <a:endParaRPr lang="en-US" sz="2000" b="1" dirty="0">
              <a:solidFill>
                <a:srgbClr val="FF0000"/>
              </a:solidFill>
            </a:endParaRPr>
          </a:p>
        </p:txBody>
      </p:sp>
      <p:sp>
        <p:nvSpPr>
          <p:cNvPr id="13" name="Rectangle 12">
            <a:extLst>
              <a:ext uri="{FF2B5EF4-FFF2-40B4-BE49-F238E27FC236}">
                <a16:creationId xmlns:a16="http://schemas.microsoft.com/office/drawing/2014/main" id="{D82D3A5A-DBC1-4AEF-B5FE-2ABE3D0BB5AC}"/>
              </a:ext>
            </a:extLst>
          </p:cNvPr>
          <p:cNvSpPr/>
          <p:nvPr/>
        </p:nvSpPr>
        <p:spPr>
          <a:xfrm>
            <a:off x="-73194" y="1712120"/>
            <a:ext cx="1600200" cy="400110"/>
          </a:xfrm>
          <a:prstGeom prst="rect">
            <a:avLst/>
          </a:prstGeom>
        </p:spPr>
        <p:txBody>
          <a:bodyPr wrap="square">
            <a:spAutoFit/>
          </a:bodyPr>
          <a:lstStyle/>
          <a:p>
            <a:endParaRPr lang="en-US" sz="2000" b="1" dirty="0">
              <a:solidFill>
                <a:srgbClr val="FF0000"/>
              </a:solidFill>
            </a:endParaRPr>
          </a:p>
        </p:txBody>
      </p:sp>
      <p:pic>
        <p:nvPicPr>
          <p:cNvPr id="10" name="Audio 9">
            <a:hlinkClick r:id="" action="ppaction://media"/>
            <a:extLst>
              <a:ext uri="{FF2B5EF4-FFF2-40B4-BE49-F238E27FC236}">
                <a16:creationId xmlns:a16="http://schemas.microsoft.com/office/drawing/2014/main" id="{97A3A631-98A4-4370-A768-8D0FF52F12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969303581"/>
      </p:ext>
    </p:extLst>
  </p:cSld>
  <p:clrMapOvr>
    <a:masterClrMapping/>
  </p:clrMapOvr>
  <mc:AlternateContent xmlns:mc="http://schemas.openxmlformats.org/markup-compatibility/2006" xmlns:p14="http://schemas.microsoft.com/office/powerpoint/2010/main">
    <mc:Choice Requires="p14">
      <p:transition spd="slow" p14:dur="2000" advTm="51789"/>
    </mc:Choice>
    <mc:Fallback xmlns="">
      <p:transition spd="slow" advTm="51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Strategic Management</a:t>
            </a:r>
          </a:p>
        </p:txBody>
      </p:sp>
      <p:sp>
        <p:nvSpPr>
          <p:cNvPr id="3" name="Content Placeholder 2"/>
          <p:cNvSpPr>
            <a:spLocks noGrp="1"/>
          </p:cNvSpPr>
          <p:nvPr>
            <p:ph idx="1"/>
          </p:nvPr>
        </p:nvSpPr>
        <p:spPr/>
        <p:txBody>
          <a:bodyPr>
            <a:normAutofit/>
          </a:bodyPr>
          <a:lstStyle/>
          <a:p>
            <a:pPr>
              <a:defRPr/>
            </a:pPr>
            <a:r>
              <a:rPr lang="en-US" sz="2800" b="1" dirty="0">
                <a:solidFill>
                  <a:srgbClr val="FF0000"/>
                </a:solidFill>
              </a:rPr>
              <a:t>Strategic Management</a:t>
            </a:r>
          </a:p>
          <a:p>
            <a:pPr lvl="1">
              <a:defRPr/>
            </a:pPr>
            <a:r>
              <a:rPr lang="en-US" sz="2400" dirty="0"/>
              <a:t>What managers do to develop an organization’s strategies   </a:t>
            </a:r>
          </a:p>
          <a:p>
            <a:pPr marL="457200" lvl="1" indent="0">
              <a:buNone/>
              <a:defRPr/>
            </a:pPr>
            <a:endParaRPr lang="en-US" sz="2400" b="1" dirty="0"/>
          </a:p>
          <a:p>
            <a:pPr>
              <a:defRPr/>
            </a:pPr>
            <a:r>
              <a:rPr lang="en-US" sz="2800" dirty="0"/>
              <a:t>Strategies</a:t>
            </a:r>
          </a:p>
          <a:p>
            <a:pPr lvl="1">
              <a:defRPr/>
            </a:pPr>
            <a:r>
              <a:rPr lang="en-US" sz="2400" b="1" dirty="0">
                <a:solidFill>
                  <a:srgbClr val="FF0000"/>
                </a:solidFill>
              </a:rPr>
              <a:t>The action plan for achieving an organization’s goals </a:t>
            </a:r>
            <a:r>
              <a:rPr lang="en-US" sz="2400" dirty="0">
                <a:solidFill>
                  <a:srgbClr val="FF0000"/>
                </a:solidFill>
              </a:rPr>
              <a:t>(e.g., </a:t>
            </a:r>
            <a:r>
              <a:rPr lang="en-US" sz="2400" b="1" dirty="0">
                <a:solidFill>
                  <a:srgbClr val="FF0000"/>
                </a:solidFill>
              </a:rPr>
              <a:t>how it will compete </a:t>
            </a:r>
            <a:r>
              <a:rPr lang="en-US" sz="2400" dirty="0"/>
              <a:t>successfully; how it will </a:t>
            </a:r>
            <a:r>
              <a:rPr lang="en-US" sz="2400" b="1" dirty="0">
                <a:solidFill>
                  <a:srgbClr val="FF0000"/>
                </a:solidFill>
              </a:rPr>
              <a:t>attract</a:t>
            </a:r>
            <a:r>
              <a:rPr lang="en-US" sz="2400" dirty="0"/>
              <a:t> its </a:t>
            </a:r>
            <a:r>
              <a:rPr lang="en-US" sz="2400" b="1" dirty="0">
                <a:solidFill>
                  <a:srgbClr val="FF0000"/>
                </a:solidFill>
              </a:rPr>
              <a:t>customers</a:t>
            </a:r>
            <a:r>
              <a:rPr lang="en-US" sz="2400" b="1" dirty="0"/>
              <a:t>; </a:t>
            </a:r>
            <a:r>
              <a:rPr lang="en-US" sz="2400" b="1" dirty="0">
                <a:solidFill>
                  <a:srgbClr val="FF0000"/>
                </a:solidFill>
              </a:rPr>
              <a:t>Buckle; B &amp; H</a:t>
            </a:r>
            <a:r>
              <a:rPr lang="en-US" sz="2400" dirty="0"/>
              <a:t>)</a:t>
            </a:r>
          </a:p>
          <a:p>
            <a:pPr>
              <a:defRPr/>
            </a:pPr>
            <a:r>
              <a:rPr lang="en-US" sz="2800" dirty="0"/>
              <a:t>Strategic Management Process</a:t>
            </a:r>
          </a:p>
          <a:p>
            <a:pPr lvl="1">
              <a:defRPr/>
            </a:pPr>
            <a:r>
              <a:rPr lang="en-US" sz="2400" b="1" dirty="0">
                <a:solidFill>
                  <a:srgbClr val="FF0000"/>
                </a:solidFill>
              </a:rPr>
              <a:t>A six-step process that encompasses </a:t>
            </a:r>
            <a:r>
              <a:rPr lang="en-US" sz="2400" dirty="0"/>
              <a:t>strategy planning, implementation, and evaluation</a:t>
            </a:r>
          </a:p>
        </p:txBody>
      </p:sp>
      <p:pic>
        <p:nvPicPr>
          <p:cNvPr id="6" name="Picture 2" descr="Buckle | Brookfield Square">
            <a:extLst>
              <a:ext uri="{FF2B5EF4-FFF2-40B4-BE49-F238E27FC236}">
                <a16:creationId xmlns:a16="http://schemas.microsoft.com/office/drawing/2014/main" id="{301C41B8-3FC0-4D51-AD34-398CAF9273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4191000"/>
            <a:ext cx="1415939"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EE0DC627-5F85-42BB-91BE-7881928D18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733177620"/>
      </p:ext>
    </p:extLst>
  </p:cSld>
  <p:clrMapOvr>
    <a:masterClrMapping/>
  </p:clrMapOvr>
  <mc:AlternateContent xmlns:mc="http://schemas.openxmlformats.org/markup-compatibility/2006" xmlns:p14="http://schemas.microsoft.com/office/powerpoint/2010/main">
    <mc:Choice Requires="p14">
      <p:transition spd="slow" p14:dur="2000" advTm="66026"/>
    </mc:Choice>
    <mc:Fallback xmlns="">
      <p:transition spd="slow" advTm="66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Strategic Management Process</a:t>
            </a:r>
          </a:p>
        </p:txBody>
      </p:sp>
      <p:sp>
        <p:nvSpPr>
          <p:cNvPr id="5" name="Rounded Rectangle 4"/>
          <p:cNvSpPr/>
          <p:nvPr/>
        </p:nvSpPr>
        <p:spPr>
          <a:xfrm>
            <a:off x="2133600" y="1524000"/>
            <a:ext cx="2971800" cy="10668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Identify </a:t>
            </a:r>
            <a:r>
              <a:rPr lang="en-US" sz="2400" b="1" u="sng" dirty="0"/>
              <a:t>mission</a:t>
            </a:r>
            <a:r>
              <a:rPr lang="en-US" sz="2400" b="1" dirty="0"/>
              <a:t>, goals and strategies</a:t>
            </a:r>
          </a:p>
        </p:txBody>
      </p:sp>
      <p:sp>
        <p:nvSpPr>
          <p:cNvPr id="6" name="Rounded Rectangle 5"/>
          <p:cNvSpPr/>
          <p:nvPr/>
        </p:nvSpPr>
        <p:spPr>
          <a:xfrm>
            <a:off x="152400" y="2819400"/>
            <a:ext cx="2438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External Analysis</a:t>
            </a:r>
          </a:p>
        </p:txBody>
      </p:sp>
      <p:sp>
        <p:nvSpPr>
          <p:cNvPr id="7" name="Rounded Rectangle 6"/>
          <p:cNvSpPr/>
          <p:nvPr/>
        </p:nvSpPr>
        <p:spPr>
          <a:xfrm>
            <a:off x="4495800" y="2819400"/>
            <a:ext cx="2438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Internal Analysis</a:t>
            </a:r>
          </a:p>
        </p:txBody>
      </p:sp>
      <p:sp>
        <p:nvSpPr>
          <p:cNvPr id="8" name="Rounded Rectangle 7"/>
          <p:cNvSpPr/>
          <p:nvPr/>
        </p:nvSpPr>
        <p:spPr>
          <a:xfrm>
            <a:off x="2133600" y="3810000"/>
            <a:ext cx="2971800" cy="6858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t>Formulate Strategies</a:t>
            </a:r>
          </a:p>
        </p:txBody>
      </p:sp>
      <p:sp>
        <p:nvSpPr>
          <p:cNvPr id="9" name="Rounded Rectangle 8"/>
          <p:cNvSpPr/>
          <p:nvPr/>
        </p:nvSpPr>
        <p:spPr>
          <a:xfrm>
            <a:off x="2133600" y="4876800"/>
            <a:ext cx="2971800" cy="6858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Implement Strategies </a:t>
            </a:r>
          </a:p>
        </p:txBody>
      </p:sp>
      <p:sp>
        <p:nvSpPr>
          <p:cNvPr id="10" name="Rounded Rectangle 9"/>
          <p:cNvSpPr/>
          <p:nvPr/>
        </p:nvSpPr>
        <p:spPr>
          <a:xfrm>
            <a:off x="2133600" y="5943600"/>
            <a:ext cx="2971800" cy="6858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Evaluate Results</a:t>
            </a:r>
          </a:p>
        </p:txBody>
      </p:sp>
      <p:cxnSp>
        <p:nvCxnSpPr>
          <p:cNvPr id="12" name="Elbow Connector 11"/>
          <p:cNvCxnSpPr>
            <a:stCxn id="5" idx="2"/>
            <a:endCxn id="7" idx="0"/>
          </p:cNvCxnSpPr>
          <p:nvPr/>
        </p:nvCxnSpPr>
        <p:spPr>
          <a:xfrm rot="16200000" flipH="1">
            <a:off x="4552950" y="1657350"/>
            <a:ext cx="228600" cy="2095500"/>
          </a:xfrm>
          <a:prstGeom prst="bentConnector3">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2"/>
            <a:endCxn id="6" idx="0"/>
          </p:cNvCxnSpPr>
          <p:nvPr/>
        </p:nvCxnSpPr>
        <p:spPr>
          <a:xfrm rot="5400000">
            <a:off x="2381250" y="1581150"/>
            <a:ext cx="228600" cy="2247900"/>
          </a:xfrm>
          <a:prstGeom prst="bentConnector3">
            <a:avLst>
              <a:gd name="adj1" fmla="val 50000"/>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2"/>
            <a:endCxn id="8" idx="0"/>
          </p:cNvCxnSpPr>
          <p:nvPr/>
        </p:nvCxnSpPr>
        <p:spPr>
          <a:xfrm rot="5400000">
            <a:off x="4476750" y="2571750"/>
            <a:ext cx="381000" cy="2095500"/>
          </a:xfrm>
          <a:prstGeom prst="bentConnector3">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 idx="2"/>
            <a:endCxn id="8" idx="0"/>
          </p:cNvCxnSpPr>
          <p:nvPr/>
        </p:nvCxnSpPr>
        <p:spPr>
          <a:xfrm rot="16200000" flipH="1">
            <a:off x="2305050" y="2495550"/>
            <a:ext cx="381000" cy="2247900"/>
          </a:xfrm>
          <a:prstGeom prst="bentConnector3">
            <a:avLst>
              <a:gd name="adj1" fmla="val 50000"/>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2"/>
            <a:endCxn id="9" idx="0"/>
          </p:cNvCxnSpPr>
          <p:nvPr/>
        </p:nvCxnSpPr>
        <p:spPr>
          <a:xfrm>
            <a:off x="3619500" y="4495800"/>
            <a:ext cx="0" cy="3810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a:endCxn id="10" idx="0"/>
          </p:cNvCxnSpPr>
          <p:nvPr/>
        </p:nvCxnSpPr>
        <p:spPr>
          <a:xfrm>
            <a:off x="3619500" y="5562600"/>
            <a:ext cx="0" cy="3810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40" name="Right Brace 39"/>
          <p:cNvSpPr/>
          <p:nvPr/>
        </p:nvSpPr>
        <p:spPr>
          <a:xfrm>
            <a:off x="6705600" y="2590800"/>
            <a:ext cx="609600" cy="1143000"/>
          </a:xfrm>
          <a:prstGeom prst="rightBrace">
            <a:avLst>
              <a:gd name="adj1" fmla="val 8333"/>
              <a:gd name="adj2" fmla="val 48828"/>
            </a:avLst>
          </a:pr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p:cNvSpPr/>
          <p:nvPr/>
        </p:nvSpPr>
        <p:spPr>
          <a:xfrm>
            <a:off x="119064" y="2667000"/>
            <a:ext cx="6858000" cy="990599"/>
          </a:xfrm>
          <a:prstGeom prst="rect">
            <a:avLst/>
          </a:prstGeom>
          <a:solidFill>
            <a:schemeClr val="bg2">
              <a:alpha val="23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p:cNvSpPr/>
          <p:nvPr/>
        </p:nvSpPr>
        <p:spPr>
          <a:xfrm>
            <a:off x="7467600" y="2667000"/>
            <a:ext cx="1066800" cy="914399"/>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SWOT</a:t>
            </a:r>
          </a:p>
        </p:txBody>
      </p:sp>
      <p:sp>
        <p:nvSpPr>
          <p:cNvPr id="4" name="Rectangle 3"/>
          <p:cNvSpPr/>
          <p:nvPr/>
        </p:nvSpPr>
        <p:spPr>
          <a:xfrm>
            <a:off x="6096000" y="4757057"/>
            <a:ext cx="2285626" cy="1323439"/>
          </a:xfrm>
          <a:prstGeom prst="rect">
            <a:avLst/>
          </a:prstGeom>
        </p:spPr>
        <p:txBody>
          <a:bodyPr wrap="none">
            <a:spAutoFit/>
          </a:bodyPr>
          <a:lstStyle/>
          <a:p>
            <a:r>
              <a:rPr lang="en-US" sz="2000" b="1" i="1" dirty="0">
                <a:solidFill>
                  <a:srgbClr val="FF0000"/>
                </a:solidFill>
              </a:rPr>
              <a:t>Facebook ?</a:t>
            </a:r>
          </a:p>
          <a:p>
            <a:endParaRPr lang="en-US" sz="2000" b="1" i="1" dirty="0">
              <a:solidFill>
                <a:srgbClr val="FF0000"/>
              </a:solidFill>
            </a:endParaRPr>
          </a:p>
          <a:p>
            <a:r>
              <a:rPr lang="en-US" sz="2000" b="1" i="1" dirty="0">
                <a:solidFill>
                  <a:srgbClr val="FF0000"/>
                </a:solidFill>
              </a:rPr>
              <a:t>Give people power </a:t>
            </a:r>
          </a:p>
          <a:p>
            <a:r>
              <a:rPr lang="en-US" sz="2000" b="1" i="1" dirty="0">
                <a:solidFill>
                  <a:srgbClr val="FF0000"/>
                </a:solidFill>
              </a:rPr>
              <a:t>to stay …connected </a:t>
            </a:r>
          </a:p>
        </p:txBody>
      </p:sp>
      <p:pic>
        <p:nvPicPr>
          <p:cNvPr id="25" name="Audio 24">
            <a:hlinkClick r:id="" action="ppaction://media"/>
            <a:extLst>
              <a:ext uri="{FF2B5EF4-FFF2-40B4-BE49-F238E27FC236}">
                <a16:creationId xmlns:a16="http://schemas.microsoft.com/office/drawing/2014/main" id="{8BCDD457-D824-4439-BDA6-90C22BF27D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718134494"/>
      </p:ext>
    </p:extLst>
  </p:cSld>
  <p:clrMapOvr>
    <a:masterClrMapping/>
  </p:clrMapOvr>
  <mc:AlternateContent xmlns:mc="http://schemas.openxmlformats.org/markup-compatibility/2006" xmlns:p14="http://schemas.microsoft.com/office/powerpoint/2010/main">
    <mc:Choice Requires="p14">
      <p:transition spd="slow" p14:dur="2000" advTm="36179"/>
    </mc:Choice>
    <mc:Fallback xmlns="">
      <p:transition spd="slow" advTm="36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5.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9564</TotalTime>
  <Words>2120</Words>
  <Application>Microsoft Office PowerPoint</Application>
  <PresentationFormat>On-screen Show (4:3)</PresentationFormat>
  <Paragraphs>341</Paragraphs>
  <Slides>29</Slides>
  <Notes>27</Notes>
  <HiddenSlides>0</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Tahoma</vt:lpstr>
      <vt:lpstr>Times New Roman</vt:lpstr>
      <vt:lpstr>Wingdings</vt:lpstr>
      <vt:lpstr>Office Theme</vt:lpstr>
      <vt:lpstr>MGT 689 </vt:lpstr>
      <vt:lpstr>Objectives </vt:lpstr>
      <vt:lpstr>Top Management Role in Organization Direction, Design, and Effectiveness</vt:lpstr>
      <vt:lpstr>Organizational Purpose</vt:lpstr>
      <vt:lpstr>Organizational Operating Goals</vt:lpstr>
      <vt:lpstr>Why Do Managers Need to Plan?</vt:lpstr>
      <vt:lpstr>What Are Some Criticisms of Formal Planning?</vt:lpstr>
      <vt:lpstr>Strategic Management</vt:lpstr>
      <vt:lpstr>The Strategic Management Process</vt:lpstr>
      <vt:lpstr>What is a SWOT Analysis?</vt:lpstr>
      <vt:lpstr>Selecting Strategy and Design</vt:lpstr>
      <vt:lpstr>Porter’s Competitive Strategies</vt:lpstr>
      <vt:lpstr>Porter’s Competitive Strategies</vt:lpstr>
      <vt:lpstr>Miles and Snow’s Strategy Typology</vt:lpstr>
      <vt:lpstr>How Strategy Affects  Organization Design</vt:lpstr>
      <vt:lpstr>PowerPoint Presentation</vt:lpstr>
      <vt:lpstr>Structure Dimensions</vt:lpstr>
      <vt:lpstr>Organization Chart</vt:lpstr>
      <vt:lpstr>Differing Characteristics of Three Organizations</vt:lpstr>
      <vt:lpstr>Departmentalization</vt:lpstr>
      <vt:lpstr>Organizational Designs</vt:lpstr>
      <vt:lpstr>IT Consulting Firm</vt:lpstr>
      <vt:lpstr>FIRM X</vt:lpstr>
      <vt:lpstr>Mechanistic vs. Organic</vt:lpstr>
      <vt:lpstr>Organic and Mechanistic Designs</vt:lpstr>
      <vt:lpstr>What Are Various Levels of Strategies?</vt:lpstr>
      <vt:lpstr>Growth Strategy</vt:lpstr>
      <vt:lpstr>PowerPoint Presentation</vt:lpstr>
      <vt:lpstr>Acme and Omega Collaborative Assignment – See Canvas </vt:lpstr>
    </vt:vector>
  </TitlesOfParts>
  <Company>Walsh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fieldtech</dc:creator>
  <cp:lastModifiedBy>Zvi Aronson</cp:lastModifiedBy>
  <cp:revision>449</cp:revision>
  <dcterms:created xsi:type="dcterms:W3CDTF">2012-02-28T20:40:41Z</dcterms:created>
  <dcterms:modified xsi:type="dcterms:W3CDTF">2021-02-16T20:49:08Z</dcterms:modified>
</cp:coreProperties>
</file>